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6" r:id="rId2"/>
    <p:sldId id="317" r:id="rId3"/>
    <p:sldId id="319" r:id="rId4"/>
    <p:sldId id="320" r:id="rId5"/>
    <p:sldId id="308" r:id="rId6"/>
    <p:sldId id="310" r:id="rId7"/>
    <p:sldId id="312" r:id="rId8"/>
    <p:sldId id="311" r:id="rId9"/>
    <p:sldId id="329" r:id="rId10"/>
    <p:sldId id="345" r:id="rId11"/>
    <p:sldId id="336" r:id="rId12"/>
    <p:sldId id="279" r:id="rId13"/>
    <p:sldId id="263" r:id="rId14"/>
    <p:sldId id="342" r:id="rId15"/>
    <p:sldId id="331" r:id="rId16"/>
    <p:sldId id="289" r:id="rId17"/>
    <p:sldId id="303" r:id="rId18"/>
    <p:sldId id="258" r:id="rId19"/>
    <p:sldId id="259" r:id="rId20"/>
    <p:sldId id="296" r:id="rId21"/>
    <p:sldId id="293" r:id="rId22"/>
    <p:sldId id="295" r:id="rId23"/>
    <p:sldId id="333" r:id="rId24"/>
    <p:sldId id="304" r:id="rId25"/>
    <p:sldId id="316" r:id="rId26"/>
    <p:sldId id="306" r:id="rId27"/>
    <p:sldId id="327" r:id="rId28"/>
    <p:sldId id="324" r:id="rId29"/>
  </p:sldIdLst>
  <p:sldSz cx="12192000" cy="6858000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573D"/>
    <a:srgbClr val="C808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7088" autoAdjust="0"/>
  </p:normalViewPr>
  <p:slideViewPr>
    <p:cSldViewPr snapToGrid="0">
      <p:cViewPr varScale="1">
        <p:scale>
          <a:sx n="66" d="100"/>
          <a:sy n="66" d="100"/>
        </p:scale>
        <p:origin x="116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00119C-5453-4236-8687-53B4124BF9AE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82CBC0-F156-46E4-9B71-E474E446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654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12C72-2E56-48C8-A167-B1531ED3568D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3425" y="1154113"/>
            <a:ext cx="5543550" cy="3117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45000"/>
            <a:ext cx="5607050" cy="36369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772525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2F4937-BDFC-4C4F-8696-7222C58A0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3288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Env</a:t>
            </a:r>
            <a:r>
              <a:rPr lang="en-US" dirty="0" smtClean="0"/>
              <a:t> is sole target for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nAbs</a:t>
            </a:r>
            <a:r>
              <a:rPr lang="en-US" baseline="0" dirty="0" smtClean="0"/>
              <a:t> -&gt; we need </a:t>
            </a:r>
            <a:r>
              <a:rPr lang="en-US" baseline="0" dirty="0" err="1" smtClean="0"/>
              <a:t>bnAbs</a:t>
            </a:r>
            <a:r>
              <a:rPr lang="en-US" baseline="0" dirty="0" smtClean="0"/>
              <a:t> elicited that can neutralize many isolates to get an HIV vaccine</a:t>
            </a:r>
          </a:p>
          <a:p>
            <a:r>
              <a:rPr lang="en-US" baseline="0" dirty="0" smtClean="0"/>
              <a:t>However, today’s Vaccine candidates have low potency and breadth or cannot elicit </a:t>
            </a:r>
            <a:r>
              <a:rPr lang="en-US" baseline="0" dirty="0" err="1" smtClean="0"/>
              <a:t>nAbs</a:t>
            </a:r>
            <a:r>
              <a:rPr lang="en-US" baseline="0" dirty="0" smtClean="0"/>
              <a:t> at all.</a:t>
            </a:r>
          </a:p>
          <a:p>
            <a:r>
              <a:rPr lang="en-US" baseline="0" dirty="0" err="1" smtClean="0"/>
              <a:t>Glycans</a:t>
            </a:r>
            <a:r>
              <a:rPr lang="en-US" baseline="0" dirty="0" smtClean="0"/>
              <a:t> modulate immune response.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Three copies of gp120+gp41 form a trimer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546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 yield</a:t>
            </a:r>
            <a:r>
              <a:rPr lang="en-US" baseline="0" dirty="0" smtClean="0"/>
              <a:t> 1-2mg /L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337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SEEING PROTEIN ON A GEL IS NOT ENOUGH.</a:t>
            </a:r>
            <a:r>
              <a:rPr lang="en-US" baseline="0" dirty="0" smtClean="0"/>
              <a:t> </a:t>
            </a:r>
            <a:r>
              <a:rPr lang="en-US" dirty="0" smtClean="0"/>
              <a:t>Validate that protein is stable</a:t>
            </a:r>
            <a:r>
              <a:rPr lang="en-US" baseline="0" dirty="0" smtClean="0"/>
              <a:t> with biophysical tools and that it binds antibodies correctly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70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nano-W (2% methylamine tungstate, Nanoprobes)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 mm -&gt; 0.06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0.1 um grid square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>Picked with EMAN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CONTRAST - stain absorbs electrons in higher amounts than the surrounding medium. Therefore, different regions of the sample have different electron densities and can be differentiated easier in the resulting projections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171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Scattered</a:t>
            </a:r>
            <a:r>
              <a:rPr lang="en-US" baseline="0" dirty="0" smtClean="0"/>
              <a:t> light ~ concentration.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photon auto-correlation function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autocorrelation function y decays starting from zero delay time, and faster dynamics due to smaller particles lead to faster decorrelation of scattered intensity trace.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hydrodynamic radius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(RH) is then calculated from the diffusion coefficient using the Stokes-Einstein equation. Assumed as hard sphere in solution. Gives estimate for apparent size of solvated tumbling molecule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defined as the mass weighted average distance from the core of a molecule to each mass element in the molecule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C938BC-9A28-4751-8DD5-53CD56BDF8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169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HYDRODYNAMIC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RADIUS – fitting a sphere – could be overestimate,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glycans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waters!! Not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could be obtained from MALS or SAXS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Dynapro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Nanostar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(Wyatt);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protein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diluted to 1 mg/mL in PBS,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spun down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17k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20 minutes, 10ul quartz cuvette.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generated from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 acquisitions of 5 s at 20 C. </a:t>
            </a:r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hydrodynamic radius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(RH) is then calculated from the diffusion coefficient using the Stokes-Einstein equation. Assumed as hard sphere in solution. Gives estimate for apparent size of solvated tumbling molecule</a:t>
            </a:r>
          </a:p>
          <a:p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defined as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 weighted average distance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core of a molecule to each mass element in the molecule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parafin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added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before ramping temp from 30 to  95 at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rate of 1C/min to determine the onset of SOSIP melting/aggregation.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41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Electrons scatter</a:t>
            </a:r>
            <a:r>
              <a:rPr lang="en-US" baseline="0" dirty="0" smtClean="0"/>
              <a:t> off protein. Take a difference between sample and buffer scattering signal - &gt; contrast method</a:t>
            </a:r>
            <a:endParaRPr lang="en-US" dirty="0" smtClean="0"/>
          </a:p>
          <a:p>
            <a:r>
              <a:rPr lang="en-US" dirty="0" smtClean="0"/>
              <a:t>q</a:t>
            </a:r>
            <a:r>
              <a:rPr lang="en-US" baseline="0" dirty="0" smtClean="0"/>
              <a:t> = 4 * Pi * sin(Theta/Lambda) = 2 * Pi * s, s is MOMENTUM TRANSFER (LENGTH OF SCATTERING VECTOR)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defined as the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mass weighted average distance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the core of a molecule to each mass element in the molecule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489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q</a:t>
            </a:r>
            <a:r>
              <a:rPr lang="en-US" baseline="0" dirty="0" smtClean="0"/>
              <a:t> = 4 * Pi * sin(Theta/Lambda) = 2 * Pi * s, s is MOMENTUM TRANSFER (LENGTH OF SCATTERING VECTOR)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I(0) is intensity measured</a:t>
            </a:r>
            <a:r>
              <a:rPr lang="en-US" baseline="0" dirty="0" smtClean="0"/>
              <a:t> at 0 angle (q=0), here it’s s, represents number of electrons in the </a:t>
            </a:r>
            <a:r>
              <a:rPr lang="en-US" baseline="0" dirty="0" err="1" smtClean="0"/>
              <a:t>scatterer</a:t>
            </a:r>
            <a:r>
              <a:rPr lang="en-US" baseline="0" dirty="0" smtClean="0"/>
              <a:t>, unaffected by particle shape and good for MW determination</a:t>
            </a:r>
          </a:p>
          <a:p>
            <a:r>
              <a:rPr lang="en-US" baseline="0" dirty="0" smtClean="0"/>
              <a:t>At high q values -&gt; shape info.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critical that the plot be linear in the q range of q less than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b="0" i="0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=M/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b="0" i="0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upper q end-point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Guinier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 and M is typically 1.3 for globular protein. 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358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Guiner</a:t>
            </a:r>
            <a:r>
              <a:rPr lang="en-US" dirty="0" smtClean="0"/>
              <a:t>: log scattering</a:t>
            </a:r>
            <a:r>
              <a:rPr lang="en-US" baseline="0" dirty="0" smtClean="0"/>
              <a:t> intensity vs scattering </a:t>
            </a:r>
            <a:r>
              <a:rPr lang="en-US" baseline="0" dirty="0" err="1" smtClean="0"/>
              <a:t>angle^squared</a:t>
            </a:r>
            <a:r>
              <a:rPr lang="en-US" baseline="0" dirty="0" smtClean="0"/>
              <a:t>;</a:t>
            </a:r>
          </a:p>
          <a:p>
            <a:r>
              <a:rPr lang="en-US" dirty="0" err="1" smtClean="0"/>
              <a:t>Rg</a:t>
            </a:r>
            <a:r>
              <a:rPr lang="en-US" baseline="0" dirty="0" smtClean="0"/>
              <a:t> - </a:t>
            </a:r>
            <a:r>
              <a:rPr lang="en-US" dirty="0" smtClean="0"/>
              <a:t>Average of square center-of-mass distances in the molecule</a:t>
            </a:r>
            <a:endParaRPr lang="en-US" baseline="0" dirty="0" smtClean="0"/>
          </a:p>
          <a:p>
            <a:r>
              <a:rPr lang="en-US" dirty="0" smtClean="0"/>
              <a:t>I(0) is intensity measured</a:t>
            </a:r>
            <a:r>
              <a:rPr lang="en-US" baseline="0" dirty="0" smtClean="0"/>
              <a:t> at 0 angle (q=0), here it’s s, represents number of electrons in the </a:t>
            </a:r>
            <a:r>
              <a:rPr lang="en-US" baseline="0" dirty="0" err="1" smtClean="0"/>
              <a:t>scatterer</a:t>
            </a:r>
            <a:r>
              <a:rPr lang="en-US" baseline="0" dirty="0" smtClean="0"/>
              <a:t>, unaffected by particle shape and good for MW determination</a:t>
            </a:r>
          </a:p>
          <a:p>
            <a:r>
              <a:rPr lang="en-US" baseline="0" dirty="0" smtClean="0"/>
              <a:t>At high q values -&gt; shape info.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It is critical that the plot be linear in the q range of q less than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b="0" i="0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=M/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1200" b="0" i="0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</a:t>
            </a:r>
            <a:r>
              <a:rPr lang="en-US" sz="1200" b="0" i="0" kern="1200" baseline="-250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upper q end-point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Guinier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plot and M is typically 1.3 for globular protein. </a:t>
            </a:r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8374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I(q) scattering curve is Fourier transformed into real space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D-max – maximum dimension of particle in solution</a:t>
            </a:r>
          </a:p>
          <a:p>
            <a:r>
              <a:rPr lang="en-US" dirty="0" smtClean="0"/>
              <a:t>W/ glyc:530 </a:t>
            </a:r>
            <a:r>
              <a:rPr lang="en-US" dirty="0" err="1" smtClean="0"/>
              <a:t>kDa</a:t>
            </a:r>
            <a:r>
              <a:rPr lang="en-US" baseline="0" dirty="0" smtClean="0"/>
              <a:t> w/out 4</a:t>
            </a:r>
            <a:r>
              <a:rPr lang="en-US" dirty="0" smtClean="0"/>
              <a:t>82 </a:t>
            </a:r>
            <a:r>
              <a:rPr lang="en-US" dirty="0" err="1" smtClean="0"/>
              <a:t>kDa</a:t>
            </a:r>
            <a:r>
              <a:rPr lang="en-US" dirty="0" smtClean="0"/>
              <a:t>. Using </a:t>
            </a:r>
            <a:r>
              <a:rPr lang="en-US" dirty="0" err="1" smtClean="0"/>
              <a:t>Porod</a:t>
            </a:r>
            <a:r>
              <a:rPr lang="en-US" baseline="0" dirty="0" smtClean="0"/>
              <a:t> volume. But try through I(0), or water scattering.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82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structures are identical.</a:t>
            </a:r>
            <a:r>
              <a:rPr lang="en-US" baseline="0" dirty="0" smtClean="0"/>
              <a:t> These could serve as vaccine antigens! Must check if antigenicity is the same!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68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gp120 has 5 variable loops (V1-V5); 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>Square is N-acetyl glucosamine – </a:t>
            </a:r>
            <a:r>
              <a:rPr lang="en-US" dirty="0" err="1" smtClean="0"/>
              <a:t>GlcNAc</a:t>
            </a:r>
            <a:r>
              <a:rPr lang="en-US" dirty="0" smtClean="0"/>
              <a:t>, yellow – galactose, triangle -</a:t>
            </a:r>
            <a:r>
              <a:rPr lang="en-US" dirty="0" err="1" smtClean="0"/>
              <a:t>fucose</a:t>
            </a:r>
            <a:endParaRPr lang="en-US" dirty="0" smtClean="0"/>
          </a:p>
          <a:p>
            <a:r>
              <a:rPr lang="en-US" dirty="0" smtClean="0"/>
              <a:t>N160 is </a:t>
            </a:r>
            <a:r>
              <a:rPr lang="en-US" dirty="0" err="1" smtClean="0"/>
              <a:t>oligomannose</a:t>
            </a:r>
            <a:endParaRPr lang="en-US" dirty="0" smtClean="0"/>
          </a:p>
          <a:p>
            <a:r>
              <a:rPr lang="en-US" dirty="0" smtClean="0"/>
              <a:t>11 H‐bonds and 1,150 Å of surface area are buried in the PG9‐N160 interface</a:t>
            </a:r>
          </a:p>
          <a:p>
            <a:r>
              <a:rPr lang="en-US" dirty="0" smtClean="0"/>
              <a:t>Substituting to N is advantageous, hiding trimer</a:t>
            </a:r>
            <a:r>
              <a:rPr lang="en-US" baseline="0" dirty="0" smtClean="0"/>
              <a:t> interface epitope with sugar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052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Assay</a:t>
            </a:r>
            <a:r>
              <a:rPr lang="en-US" baseline="0" dirty="0" smtClean="0"/>
              <a:t> binding buffer – 1% BSA, 0.03% T-20 and 0.02% </a:t>
            </a:r>
            <a:r>
              <a:rPr lang="en-US" baseline="0" dirty="0" err="1" smtClean="0"/>
              <a:t>NaAz</a:t>
            </a:r>
            <a:r>
              <a:rPr lang="en-US" baseline="0" dirty="0" smtClean="0"/>
              <a:t>, 100rpm, 30C, regeneration in </a:t>
            </a:r>
          </a:p>
          <a:p>
            <a:r>
              <a:rPr lang="en-US" baseline="0" dirty="0" smtClean="0"/>
              <a:t>1M glycine (pH=2.5); 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sosips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concentration of 125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398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1163" y="698500"/>
            <a:ext cx="6207125" cy="34925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233048" indent="-233048"/>
            <a:r>
              <a:rPr lang="en-US" baseline="0" dirty="0" smtClean="0">
                <a:ea typeface="Geneva"/>
                <a:cs typeface="Geneva"/>
              </a:rPr>
              <a:t>Captures anti-human IgG FC, </a:t>
            </a:r>
            <a:r>
              <a:rPr lang="en-US" baseline="0" dirty="0" err="1" smtClean="0">
                <a:ea typeface="Geneva"/>
                <a:cs typeface="Geneva"/>
              </a:rPr>
              <a:t>nAb</a:t>
            </a:r>
            <a:r>
              <a:rPr lang="en-US" baseline="0" dirty="0" smtClean="0">
                <a:ea typeface="Geneva"/>
                <a:cs typeface="Geneva"/>
              </a:rPr>
              <a:t> will bind to it. Then associate with trimer, and dissociate in buffer.</a:t>
            </a:r>
          </a:p>
          <a:p>
            <a:pPr marL="233048" marR="0" indent="-23304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Wite</a:t>
            </a:r>
            <a:r>
              <a:rPr lang="en-US" dirty="0" smtClean="0"/>
              <a:t> light is directed into the fiber. Two beams will be reflected to the back end. The first beam comes from the tip as a reference. The second light comes from the molecular layer. </a:t>
            </a:r>
            <a:endParaRPr lang="en-US" dirty="0" smtClean="0">
              <a:ea typeface="Geneva"/>
              <a:cs typeface="Geneva"/>
            </a:endParaRPr>
          </a:p>
          <a:p>
            <a:pPr marL="233048" indent="-233048"/>
            <a:r>
              <a:rPr lang="en-US" dirty="0" smtClean="0">
                <a:ea typeface="Geneva"/>
                <a:cs typeface="Geneva"/>
              </a:rPr>
              <a:t>The Octet will monitor change in wavelength shift over time.  This real-time binding measurement can be used to calculate on and off rates, and ultimately concentration by plotting rates against concentration.</a:t>
            </a:r>
          </a:p>
          <a:p>
            <a:pPr marL="233048" marR="0" indent="-23304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difference of two beams will cause a spectrum color pattern as shown here. The phase is a function of the molecular layer thickness and corresponding to the number of molecules on the tip surface. </a:t>
            </a:r>
          </a:p>
          <a:p>
            <a:pPr marL="233048" indent="-233048"/>
            <a:endParaRPr lang="en-US" dirty="0" smtClean="0">
              <a:ea typeface="Geneva"/>
              <a:cs typeface="Geneva"/>
            </a:endParaRPr>
          </a:p>
          <a:p>
            <a:pPr marL="233048" indent="-233048"/>
            <a:endParaRPr lang="en-US" dirty="0" smtClean="0">
              <a:ea typeface="Geneva"/>
              <a:cs typeface="Geneva"/>
            </a:endParaRPr>
          </a:p>
        </p:txBody>
      </p:sp>
    </p:spTree>
    <p:extLst>
      <p:ext uri="{BB962C8B-B14F-4D97-AF65-F5344CB8AC3E}">
        <p14:creationId xmlns:p14="http://schemas.microsoft.com/office/powerpoint/2010/main" val="196569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2G12 – recognizes high-mannose glycan patch adjacent to CD4 binding site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PGT121/6 – base of V3,  </a:t>
            </a:r>
            <a:r>
              <a:rPr lang="en-US" dirty="0" err="1" smtClean="0"/>
              <a:t>esp</a:t>
            </a:r>
            <a:r>
              <a:rPr lang="en-US" dirty="0" smtClean="0"/>
              <a:t> </a:t>
            </a:r>
            <a:r>
              <a:rPr lang="en-US" dirty="0" err="1" smtClean="0"/>
              <a:t>glycans</a:t>
            </a:r>
            <a:r>
              <a:rPr lang="en-US" dirty="0" smtClean="0"/>
              <a:t> 301, 332 (most potent</a:t>
            </a:r>
            <a:r>
              <a:rPr lang="en-US" baseline="0" dirty="0" smtClean="0"/>
              <a:t> binder, removal of glycan increases binding) (light pink)</a:t>
            </a:r>
            <a:endParaRPr lang="en-US" dirty="0" smtClean="0"/>
          </a:p>
          <a:p>
            <a:pPr lvl="1"/>
            <a:r>
              <a:rPr lang="en-US" dirty="0" smtClean="0"/>
              <a:t>PGT145, PG9 and PG16</a:t>
            </a:r>
            <a:r>
              <a:rPr lang="en-US" baseline="0" dirty="0" smtClean="0"/>
              <a:t> </a:t>
            </a:r>
            <a:r>
              <a:rPr lang="en-US" dirty="0" smtClean="0"/>
              <a:t>- v1/v2 – binding up (no surprise) (cherry)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2F5 MPER of gp41 (end is cut</a:t>
            </a:r>
            <a:r>
              <a:rPr lang="en-US" baseline="0" dirty="0" smtClean="0"/>
              <a:t> off, so no binding)</a:t>
            </a:r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VRC01 – CD4 </a:t>
            </a:r>
            <a:r>
              <a:rPr lang="en-US" dirty="0" err="1" smtClean="0"/>
              <a:t>bs</a:t>
            </a:r>
            <a:r>
              <a:rPr lang="en-US" dirty="0" smtClean="0"/>
              <a:t> – removal of glycan results in tighter binding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17b – binds to trimer only after CD4-induced </a:t>
            </a:r>
            <a:r>
              <a:rPr lang="en-US" dirty="0" err="1" smtClean="0"/>
              <a:t>conf</a:t>
            </a:r>
            <a:r>
              <a:rPr lang="en-US" dirty="0" smtClean="0"/>
              <a:t> changes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b12 – CDRH3 loop on CD4 binding site (not shown, but much </a:t>
            </a:r>
            <a:r>
              <a:rPr lang="en-US" dirty="0" err="1" smtClean="0"/>
              <a:t>much</a:t>
            </a:r>
            <a:r>
              <a:rPr lang="en-US" dirty="0" smtClean="0"/>
              <a:t> higher in KNH than in other isolates) (yellow)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EVOLUTION</a:t>
            </a:r>
            <a:r>
              <a:rPr lang="en-US" baseline="0" dirty="0" smtClean="0"/>
              <a:t> IN ACTION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653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PGT 145, 17b,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pgt</a:t>
            </a:r>
            <a:r>
              <a:rPr lang="en-US" baseline="0" dirty="0" smtClean="0"/>
              <a:t> 121, pg16. Removing glycan exposes pgt121 epitope.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719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4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Visualize biological problem: what</a:t>
            </a:r>
            <a:r>
              <a:rPr lang="en-US" baseline="0" dirty="0" smtClean="0"/>
              <a:t> happens when a single glycan is removed?</a:t>
            </a:r>
          </a:p>
          <a:p>
            <a:endParaRPr lang="en-US" dirty="0" smtClean="0"/>
          </a:p>
          <a:p>
            <a:r>
              <a:rPr lang="en-US" dirty="0" smtClean="0"/>
              <a:t>model from single existing structure – template is bg595</a:t>
            </a:r>
            <a:r>
              <a:rPr lang="en-US" baseline="0" dirty="0" smtClean="0"/>
              <a:t> </a:t>
            </a:r>
            <a:r>
              <a:rPr lang="en-US" baseline="0" dirty="0" err="1" smtClean="0"/>
              <a:t>xtal</a:t>
            </a:r>
            <a:r>
              <a:rPr lang="en-US" baseline="0" dirty="0" smtClean="0"/>
              <a:t>, target – knh1144 </a:t>
            </a:r>
            <a:r>
              <a:rPr lang="en-US" baseline="0" dirty="0" err="1" smtClean="0"/>
              <a:t>fasta</a:t>
            </a:r>
            <a:endParaRPr lang="en-US" dirty="0" smtClean="0"/>
          </a:p>
          <a:p>
            <a:r>
              <a:rPr lang="en-US" dirty="0" smtClean="0"/>
              <a:t>Restored</a:t>
            </a:r>
            <a:r>
              <a:rPr lang="en-US" baseline="0" dirty="0" smtClean="0"/>
              <a:t> mostly variable loops, 50 aa from 600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939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got the </a:t>
            </a:r>
            <a:r>
              <a:rPr lang="en-US" dirty="0" err="1" smtClean="0"/>
              <a:t>homoly</a:t>
            </a:r>
            <a:r>
              <a:rPr lang="en-US" dirty="0" smtClean="0"/>
              <a:t> model for KNH114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908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Virus developed</a:t>
            </a:r>
            <a:r>
              <a:rPr lang="en-US" b="1" baseline="0" dirty="0" smtClean="0"/>
              <a:t> glycan to mask epitope with conserved sequences! Mutation to </a:t>
            </a:r>
            <a:r>
              <a:rPr lang="en-US" b="1" baseline="0" dirty="0" err="1" smtClean="0"/>
              <a:t>glyc</a:t>
            </a:r>
            <a:r>
              <a:rPr lang="en-US" b="1" baseline="0" dirty="0" smtClean="0"/>
              <a:t> is advantageous</a:t>
            </a:r>
          </a:p>
          <a:p>
            <a:r>
              <a:rPr lang="en-US" dirty="0" smtClean="0"/>
              <a:t>80 </a:t>
            </a:r>
            <a:r>
              <a:rPr lang="en-US" dirty="0" err="1" smtClean="0"/>
              <a:t>glycs</a:t>
            </a:r>
            <a:r>
              <a:rPr lang="en-US" dirty="0" smtClean="0"/>
              <a:t> restored, N160 is Man 8,9</a:t>
            </a:r>
          </a:p>
          <a:p>
            <a:r>
              <a:rPr lang="en-US" dirty="0" smtClean="0"/>
              <a:t>Modeling </a:t>
            </a:r>
            <a:r>
              <a:rPr lang="en-US" dirty="0" err="1" smtClean="0"/>
              <a:t>Glycans</a:t>
            </a:r>
            <a:r>
              <a:rPr lang="en-US" dirty="0" smtClean="0"/>
              <a:t> (</a:t>
            </a:r>
            <a:r>
              <a:rPr lang="en-US" dirty="0" err="1" smtClean="0"/>
              <a:t>AllosMod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Still with </a:t>
            </a:r>
            <a:r>
              <a:rPr lang="en-US" dirty="0" err="1" smtClean="0"/>
              <a:t>modeller</a:t>
            </a:r>
            <a:r>
              <a:rPr lang="en-US" dirty="0" smtClean="0"/>
              <a:t> – Andrej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Sali</a:t>
            </a:r>
            <a:r>
              <a:rPr lang="en-US" baseline="0" dirty="0" smtClean="0"/>
              <a:t>; from several configurations, not all high mannose</a:t>
            </a:r>
          </a:p>
          <a:p>
            <a:r>
              <a:rPr lang="en-US" baseline="0" dirty="0" smtClean="0"/>
              <a:t>Man 5 – High mannose</a:t>
            </a:r>
          </a:p>
          <a:p>
            <a:r>
              <a:rPr lang="en-US" baseline="0" dirty="0" smtClean="0"/>
              <a:t>Man 5-9, 8-9, 5-8, 8, complex (we used). </a:t>
            </a:r>
          </a:p>
          <a:p>
            <a:r>
              <a:rPr lang="en-US" baseline="0" dirty="0" smtClean="0"/>
              <a:t>HHOOK -&gt; TEST THIS MODEL. LET’S PRODUCE PROTEIN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1207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HAVE IDEA HOW OUR STRUCTURAL BIOLOGY LOOKS LIKE – IT’S WORTH MAKING THE PROTEINS!</a:t>
            </a:r>
          </a:p>
          <a:p>
            <a:r>
              <a:rPr lang="en-US" baseline="0" dirty="0" smtClean="0"/>
              <a:t> ..and STUDY BIOPHYS AND ANTIG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673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Cleavage happened:</a:t>
            </a:r>
            <a:r>
              <a:rPr lang="en-US" baseline="0" dirty="0" smtClean="0"/>
              <a:t> 140 was </a:t>
            </a:r>
            <a:r>
              <a:rPr lang="en-US" baseline="0" dirty="0" err="1" smtClean="0"/>
              <a:t>gleaved</a:t>
            </a:r>
            <a:r>
              <a:rPr lang="en-US" baseline="0" dirty="0" smtClean="0"/>
              <a:t> into gp120 and gp140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19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Snowdrop</a:t>
            </a:r>
            <a:r>
              <a:rPr lang="en-US" baseline="0" dirty="0" smtClean="0"/>
              <a:t> lectin – binds glycosylated proteins, </a:t>
            </a:r>
            <a:r>
              <a:rPr lang="en-US" dirty="0" smtClean="0"/>
              <a:t>eluted</a:t>
            </a:r>
            <a:r>
              <a:rPr lang="en-US" baseline="0" dirty="0" smtClean="0"/>
              <a:t> </a:t>
            </a:r>
            <a:r>
              <a:rPr lang="en-US" dirty="0" smtClean="0"/>
              <a:t>in high [sugar]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526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Snowdrop</a:t>
            </a:r>
            <a:r>
              <a:rPr lang="en-US" baseline="0" dirty="0" smtClean="0"/>
              <a:t> lectin – binds glycosylated proteins, </a:t>
            </a:r>
            <a:r>
              <a:rPr lang="en-US" dirty="0" smtClean="0"/>
              <a:t>eluted</a:t>
            </a:r>
            <a:r>
              <a:rPr lang="en-US" baseline="0" dirty="0" smtClean="0"/>
              <a:t> </a:t>
            </a:r>
            <a:r>
              <a:rPr lang="en-US" dirty="0" smtClean="0"/>
              <a:t>in high [sugar]</a:t>
            </a:r>
          </a:p>
          <a:p>
            <a:r>
              <a:rPr lang="en-US" baseline="0" dirty="0" smtClean="0"/>
              <a:t>Cation exchange – captures misfolded and aggregated </a:t>
            </a:r>
            <a:r>
              <a:rPr lang="en-US" baseline="0" dirty="0" err="1" smtClean="0"/>
              <a:t>protomers</a:t>
            </a:r>
            <a:r>
              <a:rPr lang="en-US" baseline="0" dirty="0" smtClean="0"/>
              <a:t> which have a </a:t>
            </a:r>
            <a:r>
              <a:rPr lang="en-US" baseline="0" dirty="0" err="1" smtClean="0"/>
              <a:t>pI</a:t>
            </a:r>
            <a:r>
              <a:rPr lang="en-US" baseline="0" dirty="0" smtClean="0"/>
              <a:t>&gt;7.5,  and bind to (-) resin. Flow through is monomers, dimers, trimers</a:t>
            </a:r>
          </a:p>
          <a:p>
            <a:r>
              <a:rPr lang="en-US" baseline="0" dirty="0" smtClean="0"/>
              <a:t>Hydrophobic </a:t>
            </a:r>
            <a:r>
              <a:rPr lang="en-US" baseline="0" dirty="0" err="1" smtClean="0"/>
              <a:t>int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chrom</a:t>
            </a:r>
            <a:r>
              <a:rPr lang="en-US" baseline="0" dirty="0" smtClean="0"/>
              <a:t>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27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CC395-54C8-45A7-A822-7F9D9A9F9A4A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7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6F371-7B06-4B46-8E55-41C0B36182C5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19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BF2679-67E4-4445-B449-CD2E0E3688E0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8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1CDAC-98C3-48B7-BC68-F7FCFC6036B9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574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42633-6360-4E1D-A8A5-493DC2B9564A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88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7703-069C-467E-8CA3-891462B33412}" type="datetime1">
              <a:rPr lang="en-US" smtClean="0"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906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D0251-269D-4176-8D34-B780972D2D6A}" type="datetime1">
              <a:rPr lang="en-US" smtClean="0"/>
              <a:t>11/4/2016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00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42BF1-9AC3-48DC-BB43-795804935F1A}" type="datetime1">
              <a:rPr lang="en-US" smtClean="0"/>
              <a:t>11/4/2016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3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B6CA8-477D-4551-B130-65C8959D81C1}" type="datetime1">
              <a:rPr lang="en-US" smtClean="0"/>
              <a:t>11/4/2016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63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A43E0-B681-4B2A-9424-069EE44AD2F9}" type="datetime1">
              <a:rPr lang="en-US" smtClean="0"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787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03F28-701B-4A18-AEAC-E81B6C1005D4}" type="datetime1">
              <a:rPr lang="en-US" smtClean="0"/>
              <a:t>11/4/2016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7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6CFB2-8644-4B08-BA9A-0C16497FFD74}" type="datetime1">
              <a:rPr lang="en-US" smtClean="0"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A7538-0947-409F-BCD2-C8C59BE7E0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1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"/><Relationship Id="rId3" Type="http://schemas.openxmlformats.org/officeDocument/2006/relationships/image" Target="../media/image24.jpeg"/><Relationship Id="rId7" Type="http://schemas.openxmlformats.org/officeDocument/2006/relationships/image" Target="../media/image27.W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TIF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3" Type="http://schemas.openxmlformats.org/officeDocument/2006/relationships/image" Target="../media/image28.png"/><Relationship Id="rId7" Type="http://schemas.openxmlformats.org/officeDocument/2006/relationships/image" Target="../media/image32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WMF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929" y="698744"/>
            <a:ext cx="7621671" cy="3659232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+mj-lt"/>
              </a:rPr>
              <a:t>Investigating the effects of glycosylation at N160 site on HIV Envelope trimer stability and antigenicity</a:t>
            </a:r>
            <a:endParaRPr lang="en-US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15501" y="2069875"/>
            <a:ext cx="8131058" cy="4052988"/>
            <a:chOff x="-431578" y="-940292"/>
            <a:chExt cx="11197964" cy="558171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35049" y="-940292"/>
              <a:ext cx="5731337" cy="558171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31578" y="-939137"/>
              <a:ext cx="5779625" cy="5580556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9865360" y="5476532"/>
            <a:ext cx="24096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Modestas </a:t>
            </a:r>
            <a:r>
              <a:rPr lang="en-US" b="1" dirty="0" err="1"/>
              <a:t>Filipavicius</a:t>
            </a:r>
            <a:endParaRPr lang="en-US" b="1" dirty="0"/>
          </a:p>
          <a:p>
            <a:r>
              <a:rPr lang="en-US" b="1" smtClean="0"/>
              <a:t>7/11/2016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898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HEK293F cell line</a:t>
            </a:r>
          </a:p>
          <a:p>
            <a:pPr lvl="1"/>
            <a:r>
              <a:rPr lang="en-US" dirty="0" smtClean="0"/>
              <a:t>Human PTMs</a:t>
            </a:r>
          </a:p>
          <a:p>
            <a:pPr lvl="1"/>
            <a:r>
              <a:rPr lang="en-US" dirty="0" smtClean="0"/>
              <a:t>Complex </a:t>
            </a:r>
            <a:r>
              <a:rPr lang="en-US" dirty="0" err="1" smtClean="0"/>
              <a:t>glycans</a:t>
            </a:r>
            <a:endParaRPr lang="en-US" dirty="0" smtClean="0"/>
          </a:p>
          <a:p>
            <a:r>
              <a:rPr lang="en-US" dirty="0" smtClean="0"/>
              <a:t>6-day transfection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853" y="1201705"/>
            <a:ext cx="5052010" cy="4710145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9848748" y="1193315"/>
            <a:ext cx="1436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+ DTT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409075" y="1178958"/>
            <a:ext cx="14369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-</a:t>
            </a:r>
            <a:r>
              <a:rPr lang="en-US" b="1" dirty="0" smtClean="0"/>
              <a:t> DTT</a:t>
            </a:r>
            <a:endParaRPr lang="en-US" b="1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47702" y="1358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Recombinant expression of KNH1144 SOSIP.644 construct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4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One-step purification is not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915" y="2232864"/>
            <a:ext cx="4609885" cy="289663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7" name="Content Placeholder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26" y="1858213"/>
            <a:ext cx="5474374" cy="3645933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" name="Rectangle 7"/>
          <p:cNvSpPr/>
          <p:nvPr/>
        </p:nvSpPr>
        <p:spPr>
          <a:xfrm>
            <a:off x="2309600" y="3511902"/>
            <a:ext cx="6262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VOID</a:t>
            </a:r>
            <a:endParaRPr lang="en-US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2622731" y="2790911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TRIMER</a:t>
            </a:r>
            <a:endParaRPr lang="en-US" sz="1600" b="1" dirty="0"/>
          </a:p>
        </p:txBody>
      </p:sp>
      <p:sp>
        <p:nvSpPr>
          <p:cNvPr id="10" name="Rectangle 9"/>
          <p:cNvSpPr/>
          <p:nvPr/>
        </p:nvSpPr>
        <p:spPr>
          <a:xfrm>
            <a:off x="3512956" y="3143102"/>
            <a:ext cx="18389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DIMER/MONOMER</a:t>
            </a:r>
            <a:endParaRPr lang="en-US" sz="16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16076" y="6356350"/>
            <a:ext cx="3932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Verkerke</a:t>
            </a:r>
            <a:r>
              <a:rPr lang="en-US" dirty="0" smtClean="0"/>
              <a:t> et al., 2016 (</a:t>
            </a:r>
            <a:r>
              <a:rPr lang="en-US" i="1" dirty="0" smtClean="0"/>
              <a:t>in press</a:t>
            </a:r>
            <a:r>
              <a:rPr lang="en-US" dirty="0" smtClean="0"/>
              <a:t>)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74069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8913" y="-101819"/>
            <a:ext cx="7545087" cy="1270219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New epitope-independent purification method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784" y="941812"/>
            <a:ext cx="5622414" cy="209819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Traditional purification with </a:t>
            </a:r>
            <a:r>
              <a:rPr lang="en-US" dirty="0" err="1" smtClean="0"/>
              <a:t>mAbs</a:t>
            </a:r>
            <a:r>
              <a:rPr lang="en-US" dirty="0" smtClean="0"/>
              <a:t> which bind quaternary epitopes (2G12, PGT145)</a:t>
            </a:r>
          </a:p>
          <a:p>
            <a:r>
              <a:rPr lang="en-US" dirty="0" smtClean="0"/>
              <a:t>Here we select for biochemical features, not antigenic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 descr="Purification Panel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360" y="172719"/>
            <a:ext cx="3951158" cy="66511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3991" y="3287212"/>
            <a:ext cx="3329998" cy="28802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08" y="2832288"/>
            <a:ext cx="5565501" cy="37066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366" y="2906504"/>
            <a:ext cx="6881454" cy="37748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198" y="3164715"/>
            <a:ext cx="4762500" cy="3175000"/>
          </a:xfrm>
          <a:prstGeom prst="rect">
            <a:avLst/>
          </a:prstGeom>
        </p:spPr>
      </p:pic>
      <p:pic>
        <p:nvPicPr>
          <p:cNvPr id="11" name="Content Placeholder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19" y="2936266"/>
            <a:ext cx="5520814" cy="3676862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7962901" y="876482"/>
            <a:ext cx="1828799" cy="548835"/>
          </a:xfrm>
          <a:prstGeom prst="roundRect">
            <a:avLst/>
          </a:prstGeom>
          <a:solidFill>
            <a:srgbClr val="FF0000">
              <a:alpha val="6000"/>
            </a:srgbClr>
          </a:solidFill>
          <a:ln w="41275" cap="rnd"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8246307" y="2915216"/>
            <a:ext cx="1875040" cy="371996"/>
          </a:xfrm>
          <a:prstGeom prst="roundRect">
            <a:avLst/>
          </a:prstGeom>
          <a:solidFill>
            <a:srgbClr val="FF0000">
              <a:alpha val="6000"/>
            </a:srgbClr>
          </a:solidFill>
          <a:ln w="41275" cap="rnd"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7532321" y="4727345"/>
            <a:ext cx="1929179" cy="246027"/>
          </a:xfrm>
          <a:prstGeom prst="roundRect">
            <a:avLst/>
          </a:prstGeom>
          <a:solidFill>
            <a:srgbClr val="FF0000">
              <a:alpha val="6000"/>
            </a:srgbClr>
          </a:solidFill>
          <a:ln w="41275" cap="rnd"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935136" y="5891029"/>
            <a:ext cx="629911" cy="276449"/>
          </a:xfrm>
          <a:prstGeom prst="roundRect">
            <a:avLst/>
          </a:prstGeom>
          <a:solidFill>
            <a:srgbClr val="FF0000">
              <a:alpha val="6000"/>
            </a:srgbClr>
          </a:solidFill>
          <a:ln w="41275" cap="rnd">
            <a:solidFill>
              <a:schemeClr val="accent2">
                <a:alpha val="58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058349" y="1001623"/>
            <a:ext cx="10075302" cy="5856377"/>
            <a:chOff x="878199" y="242634"/>
            <a:chExt cx="11189720" cy="65041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1464" t="11693" r="9337" b="1138"/>
            <a:stretch/>
          </p:blipFill>
          <p:spPr>
            <a:xfrm rot="173818" flipH="1">
              <a:off x="1842986" y="1894768"/>
              <a:ext cx="5120978" cy="44912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155" t="8918" r="6135" b="3643"/>
            <a:stretch/>
          </p:blipFill>
          <p:spPr>
            <a:xfrm flipH="1">
              <a:off x="7074188" y="1737360"/>
              <a:ext cx="4803200" cy="450147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17674222">
              <a:off x="1786393" y="1152709"/>
              <a:ext cx="1376249" cy="34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</a:t>
              </a:r>
              <a:r>
                <a:rPr lang="en-US" sz="1400" b="1" dirty="0" err="1" smtClean="0"/>
                <a:t>NativeMark</a:t>
              </a:r>
              <a:endParaRPr lang="en-US" sz="1400" b="1" dirty="0"/>
            </a:p>
          </p:txBody>
        </p:sp>
        <p:sp>
          <p:nvSpPr>
            <p:cNvPr id="8" name="TextBox 7"/>
            <p:cNvSpPr txBox="1"/>
            <p:nvPr/>
          </p:nvSpPr>
          <p:spPr>
            <a:xfrm rot="17674222">
              <a:off x="3442058" y="1295432"/>
              <a:ext cx="930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IEX</a:t>
              </a:r>
              <a:endParaRPr lang="en-US" sz="1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 rot="17674222">
              <a:off x="4321431" y="1413339"/>
              <a:ext cx="930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HIC</a:t>
              </a:r>
              <a:endParaRPr lang="en-US" sz="14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 rot="17641295">
              <a:off x="6032044" y="1030559"/>
              <a:ext cx="1592816" cy="34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IEX elution</a:t>
              </a:r>
              <a:endParaRPr lang="en-US" sz="14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 rot="17674222">
              <a:off x="4957071" y="1138323"/>
              <a:ext cx="1588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HIC 65-108</a:t>
              </a:r>
              <a:endParaRPr lang="en-US" sz="1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 rot="17674222">
              <a:off x="2523649" y="1295432"/>
              <a:ext cx="930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GNL</a:t>
              </a:r>
              <a:endParaRPr lang="en-US" sz="14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 rot="17664710">
              <a:off x="8321735" y="1246985"/>
              <a:ext cx="930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IEX</a:t>
              </a:r>
              <a:endParaRPr lang="en-US" sz="1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 rot="17664710">
              <a:off x="9317059" y="1119205"/>
              <a:ext cx="930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HIC</a:t>
              </a:r>
              <a:endParaRPr lang="en-US" sz="14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7664710">
              <a:off x="11125401" y="846158"/>
              <a:ext cx="1543215" cy="34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IEX elution</a:t>
              </a:r>
              <a:endParaRPr lang="en-US" sz="1400" b="1" dirty="0"/>
            </a:p>
          </p:txBody>
        </p:sp>
        <p:sp>
          <p:nvSpPr>
            <p:cNvPr id="18" name="TextBox 17"/>
            <p:cNvSpPr txBox="1"/>
            <p:nvPr/>
          </p:nvSpPr>
          <p:spPr>
            <a:xfrm rot="17664710">
              <a:off x="7460186" y="1194957"/>
              <a:ext cx="9307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GNL</a:t>
              </a:r>
              <a:endParaRPr lang="en-US" sz="1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 rot="17664710">
              <a:off x="10446152" y="883001"/>
              <a:ext cx="1588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HIC 62-75</a:t>
              </a:r>
              <a:endParaRPr lang="en-US" sz="14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 rot="17664710">
              <a:off x="9867169" y="993834"/>
              <a:ext cx="15885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HIC 76-106</a:t>
              </a:r>
              <a:endParaRPr lang="en-US" sz="1400" b="1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199" y="2316480"/>
              <a:ext cx="913938" cy="4430298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 rot="17664710">
              <a:off x="6850497" y="990647"/>
              <a:ext cx="1405569" cy="341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- </a:t>
              </a:r>
              <a:r>
                <a:rPr lang="en-US" sz="1400" b="1" dirty="0" err="1" smtClean="0"/>
                <a:t>NativeMark</a:t>
              </a:r>
              <a:endParaRPr lang="en-US" sz="1400" b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9680" y="7642213"/>
            <a:ext cx="4762500" cy="3175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16" y="7167506"/>
            <a:ext cx="4762500" cy="3175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485" y="7261150"/>
            <a:ext cx="4762500" cy="3175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917376" y="6600211"/>
            <a:ext cx="2743200" cy="365125"/>
          </a:xfrm>
        </p:spPr>
        <p:txBody>
          <a:bodyPr/>
          <a:lstStyle/>
          <a:p>
            <a:fld id="{462A7538-0947-409F-BCD2-C8C59BE7E0ED}" type="slidenum">
              <a:rPr lang="en-US" smtClean="0"/>
              <a:t>13</a:t>
            </a:fld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098098" y="5803288"/>
            <a:ext cx="3741597" cy="369332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/>
              <a:t>KNH1144 SOSIP w/out N160 </a:t>
            </a:r>
            <a:r>
              <a:rPr lang="en-US" b="1" dirty="0" err="1" smtClean="0"/>
              <a:t>Glyc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6666981" y="5803288"/>
            <a:ext cx="5904944" cy="369332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b="1" dirty="0" smtClean="0"/>
              <a:t>KNH1144 SOSIP w/ </a:t>
            </a:r>
            <a:r>
              <a:rPr lang="en-US" b="1" dirty="0" err="1" smtClean="0"/>
              <a:t>Glyc</a:t>
            </a:r>
            <a:endParaRPr lang="en-US" b="1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281995" y="375442"/>
            <a:ext cx="11403055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Native-PAGE: </a:t>
            </a:r>
            <a:br>
              <a:rPr lang="en-US" dirty="0" smtClean="0"/>
            </a:br>
            <a:r>
              <a:rPr lang="en-US" dirty="0" smtClean="0"/>
              <a:t>Four step purification produces 95% pure trimer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067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488" y="165435"/>
            <a:ext cx="6666186" cy="1325563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urification method works for other isolates too!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Figure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34" y="1625194"/>
            <a:ext cx="10594428" cy="509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78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Glycosylated KNH1144 SOSIP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Env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homology model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Expression and Purification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Biophysical characterization: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Negative Stain Electron microscopy (EM)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Dynamic Light Scattering (DLS)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Thermal stability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Small Angle X-ray Scattering (SAXS)</a:t>
            </a:r>
          </a:p>
          <a:p>
            <a:r>
              <a:rPr lang="en-US" dirty="0" smtClean="0"/>
              <a:t>Antigenicity characterization</a:t>
            </a:r>
          </a:p>
          <a:p>
            <a:pPr lvl="1"/>
            <a:r>
              <a:rPr lang="en-US" dirty="0" smtClean="0"/>
              <a:t>Bio-Layer Interferometry (BLI)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02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959" y="0"/>
            <a:ext cx="4585570" cy="1325563"/>
          </a:xfrm>
        </p:spPr>
        <p:txBody>
          <a:bodyPr/>
          <a:lstStyle/>
          <a:p>
            <a:r>
              <a:rPr lang="en-US" dirty="0" smtClean="0"/>
              <a:t>Negative stain 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959" y="1215761"/>
            <a:ext cx="5160354" cy="5140589"/>
          </a:xfrm>
        </p:spPr>
        <p:txBody>
          <a:bodyPr>
            <a:normAutofit/>
          </a:bodyPr>
          <a:lstStyle/>
          <a:p>
            <a:r>
              <a:rPr lang="en-US" dirty="0" smtClean="0"/>
              <a:t>High contrast</a:t>
            </a:r>
          </a:p>
          <a:p>
            <a:r>
              <a:rPr lang="en-US" dirty="0" smtClean="0"/>
              <a:t>Uses little protein</a:t>
            </a:r>
          </a:p>
          <a:p>
            <a:pPr lvl="1"/>
            <a:r>
              <a:rPr lang="en-US" dirty="0" smtClean="0"/>
              <a:t>3 </a:t>
            </a:r>
            <a:r>
              <a:rPr lang="en-US" dirty="0" err="1" smtClean="0"/>
              <a:t>uL</a:t>
            </a:r>
            <a:r>
              <a:rPr lang="en-US" dirty="0" smtClean="0"/>
              <a:t> at 30 </a:t>
            </a:r>
            <a:r>
              <a:rPr lang="en-US" dirty="0" err="1" smtClean="0"/>
              <a:t>ug</a:t>
            </a:r>
            <a:r>
              <a:rPr lang="en-US" dirty="0" smtClean="0"/>
              <a:t>/mL</a:t>
            </a:r>
          </a:p>
          <a:p>
            <a:r>
              <a:rPr lang="en-US" dirty="0" smtClean="0"/>
              <a:t>Carbon-coated grids (C-flat)</a:t>
            </a:r>
          </a:p>
          <a:p>
            <a:r>
              <a:rPr lang="en-US" dirty="0" smtClean="0"/>
              <a:t>Tungsten stain (Nano-W)</a:t>
            </a:r>
          </a:p>
          <a:p>
            <a:r>
              <a:rPr lang="en-US" dirty="0" smtClean="0"/>
              <a:t>T12 TEM at 120 </a:t>
            </a:r>
            <a:r>
              <a:rPr lang="en-US" dirty="0" err="1" smtClean="0"/>
              <a:t>keV</a:t>
            </a:r>
            <a:endParaRPr lang="en-US" dirty="0" smtClean="0"/>
          </a:p>
          <a:p>
            <a:r>
              <a:rPr lang="en-US" dirty="0" smtClean="0"/>
              <a:t>50,000 mag</a:t>
            </a:r>
          </a:p>
          <a:p>
            <a:r>
              <a:rPr lang="en-US" dirty="0" smtClean="0"/>
              <a:t>Particle picking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</a:rPr>
              <a:t>	Well-formed trimers!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679" y="202585"/>
            <a:ext cx="6915150" cy="241458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6" name="Group 5"/>
          <p:cNvGrpSpPr/>
          <p:nvPr/>
        </p:nvGrpSpPr>
        <p:grpSpPr>
          <a:xfrm>
            <a:off x="5245310" y="3098049"/>
            <a:ext cx="6589356" cy="3530812"/>
            <a:chOff x="5245310" y="3098049"/>
            <a:chExt cx="6589356" cy="3530812"/>
          </a:xfrm>
        </p:grpSpPr>
        <p:pic>
          <p:nvPicPr>
            <p:cNvPr id="7" name="Content Placeholder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8698" y="3504463"/>
              <a:ext cx="3118514" cy="3124398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8" name="TextBox 7"/>
            <p:cNvSpPr txBox="1"/>
            <p:nvPr/>
          </p:nvSpPr>
          <p:spPr>
            <a:xfrm>
              <a:off x="5245310" y="3098049"/>
              <a:ext cx="206132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w/ N160 glycan</a:t>
              </a:r>
              <a:endParaRPr lang="en-US" sz="2000" b="1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154" y="3498159"/>
              <a:ext cx="3145512" cy="3130702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10" name="TextBox 9"/>
            <p:cNvSpPr txBox="1"/>
            <p:nvPr/>
          </p:nvSpPr>
          <p:spPr>
            <a:xfrm>
              <a:off x="8610600" y="3098049"/>
              <a:ext cx="30402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/>
                <a:t>w/out N160 glycan</a:t>
              </a:r>
              <a:endParaRPr lang="en-US" sz="2000" b="1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5090" y="207957"/>
            <a:ext cx="2323870" cy="2362441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029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326521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Dynamic Light Scattering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898" y="4119126"/>
            <a:ext cx="5041732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Rayleigh scattering for particles  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&lt; 250 nm</a:t>
            </a:r>
          </a:p>
          <a:p>
            <a:r>
              <a:rPr lang="en-US" sz="2400" dirty="0" smtClean="0"/>
              <a:t>Scattering intensity fluctuates over time due to random particle motion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2054" name="Picture 6" descr="SEC Be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220" y="1325563"/>
            <a:ext cx="3619500" cy="2486026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txBody>
          <a:bodyPr/>
          <a:lstStyle/>
          <a:p>
            <a:fld id="{6627CB0E-B083-4887-8C75-5259A85682AB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9532" y="365125"/>
            <a:ext cx="6237363" cy="4816475"/>
          </a:xfrm>
          <a:prstGeom prst="rect">
            <a:avLst/>
          </a:prstGeom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9" name="Rectangle 8"/>
          <p:cNvSpPr/>
          <p:nvPr/>
        </p:nvSpPr>
        <p:spPr>
          <a:xfrm>
            <a:off x="4042041" y="5860832"/>
            <a:ext cx="8263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Estimate for </a:t>
            </a:r>
            <a:r>
              <a:rPr lang="en-US" sz="3600" b="1" dirty="0" err="1" smtClean="0">
                <a:solidFill>
                  <a:srgbClr val="C00000"/>
                </a:solidFill>
              </a:rPr>
              <a:t>R</a:t>
            </a:r>
            <a:r>
              <a:rPr lang="en-US" sz="2000" b="1" dirty="0" err="1" smtClean="0">
                <a:solidFill>
                  <a:srgbClr val="C00000"/>
                </a:solidFill>
              </a:rPr>
              <a:t>hyd</a:t>
            </a:r>
            <a:r>
              <a:rPr lang="en-US" sz="3600" b="1" dirty="0" smtClean="0">
                <a:solidFill>
                  <a:srgbClr val="C00000"/>
                </a:solidFill>
              </a:rPr>
              <a:t>, MW and Tm </a:t>
            </a:r>
            <a:r>
              <a:rPr lang="en-US" sz="3600" b="1" dirty="0">
                <a:solidFill>
                  <a:srgbClr val="C00000"/>
                </a:solidFill>
              </a:rPr>
              <a:t>in solution</a:t>
            </a:r>
          </a:p>
        </p:txBody>
      </p:sp>
    </p:spTree>
    <p:extLst>
      <p:ext uri="{BB962C8B-B14F-4D97-AF65-F5344CB8AC3E}">
        <p14:creationId xmlns:p14="http://schemas.microsoft.com/office/powerpoint/2010/main" val="156786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417" y="287245"/>
            <a:ext cx="11966713" cy="6855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DLS: removing N160 glycan reduces protein stability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18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17" y="1379429"/>
            <a:ext cx="6188181" cy="4469062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749" y="2113544"/>
            <a:ext cx="5304648" cy="2952749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31414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626" y="2331736"/>
            <a:ext cx="7062064" cy="168888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339" y="240501"/>
            <a:ext cx="10515600" cy="1325563"/>
          </a:xfrm>
        </p:spPr>
        <p:txBody>
          <a:bodyPr/>
          <a:lstStyle/>
          <a:p>
            <a:r>
              <a:rPr lang="en-US" dirty="0" smtClean="0"/>
              <a:t>SAXS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1257" y="1730364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Beam Line 4-2 at SSRL</a:t>
            </a:r>
          </a:p>
          <a:p>
            <a:r>
              <a:rPr lang="en-US" sz="2400" dirty="0" smtClean="0"/>
              <a:t>Solution technique, data on:</a:t>
            </a:r>
          </a:p>
          <a:p>
            <a:pPr lvl="1"/>
            <a:r>
              <a:rPr lang="en-US" sz="2000" dirty="0" smtClean="0"/>
              <a:t>Assembly state</a:t>
            </a:r>
          </a:p>
          <a:p>
            <a:pPr lvl="1"/>
            <a:r>
              <a:rPr lang="en-US" sz="2000" dirty="0" smtClean="0"/>
              <a:t>Conformational changes, flexibility</a:t>
            </a:r>
          </a:p>
          <a:p>
            <a:pPr lvl="1"/>
            <a:r>
              <a:rPr lang="en-US" sz="2000" dirty="0" smtClean="0"/>
              <a:t>Size (</a:t>
            </a:r>
            <a:r>
              <a:rPr lang="en-US" sz="2000" dirty="0" err="1" smtClean="0"/>
              <a:t>Rg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Weight</a:t>
            </a:r>
          </a:p>
          <a:p>
            <a:pPr lvl="1"/>
            <a:r>
              <a:rPr lang="en-US" sz="2000" dirty="0" smtClean="0"/>
              <a:t>Shape</a:t>
            </a:r>
          </a:p>
          <a:p>
            <a:r>
              <a:rPr lang="en-US" sz="2400" dirty="0" smtClean="0"/>
              <a:t>SEC-SAXS coupling:</a:t>
            </a:r>
          </a:p>
          <a:p>
            <a:pPr lvl="1"/>
            <a:r>
              <a:rPr lang="en-US" sz="1800" dirty="0" smtClean="0"/>
              <a:t>50 </a:t>
            </a:r>
            <a:r>
              <a:rPr lang="en-US" sz="1800" dirty="0" err="1" smtClean="0"/>
              <a:t>uL</a:t>
            </a:r>
            <a:r>
              <a:rPr lang="en-US" sz="1800" dirty="0" smtClean="0"/>
              <a:t> at 2 mg/mL</a:t>
            </a:r>
          </a:p>
          <a:p>
            <a:pPr lvl="1"/>
            <a:r>
              <a:rPr lang="en-US" sz="1800" dirty="0"/>
              <a:t>6</a:t>
            </a:r>
            <a:r>
              <a:rPr lang="en-US" sz="1800" dirty="0" smtClean="0"/>
              <a:t>00 exposures</a:t>
            </a:r>
          </a:p>
          <a:p>
            <a:pPr lvl="1"/>
            <a:r>
              <a:rPr lang="en-US" sz="1800" dirty="0" smtClean="0"/>
              <a:t>Accurate background </a:t>
            </a:r>
          </a:p>
          <a:p>
            <a:pPr marL="457200" lvl="1" indent="228600">
              <a:buNone/>
            </a:pPr>
            <a:r>
              <a:rPr lang="en-US" sz="1800" dirty="0" smtClean="0"/>
              <a:t>subtraction</a:t>
            </a:r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11" y="76200"/>
            <a:ext cx="8001965" cy="2121768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6444" y="4428995"/>
            <a:ext cx="3610949" cy="2083354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4403" y="4219869"/>
            <a:ext cx="4021137" cy="250160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75973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642" y="189194"/>
            <a:ext cx="10515600" cy="1325563"/>
          </a:xfrm>
        </p:spPr>
        <p:txBody>
          <a:bodyPr/>
          <a:lstStyle/>
          <a:p>
            <a:r>
              <a:rPr lang="en-US" dirty="0" smtClean="0"/>
              <a:t>HIV </a:t>
            </a:r>
            <a:r>
              <a:rPr lang="en-US" dirty="0" err="1" smtClean="0"/>
              <a:t>Env</a:t>
            </a:r>
            <a:r>
              <a:rPr lang="en-US" dirty="0" smtClean="0"/>
              <a:t> glycoprotein – vaccine design target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806" y="1703067"/>
            <a:ext cx="6210675" cy="4879808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Envelope trimer (</a:t>
            </a:r>
            <a:r>
              <a:rPr lang="en-US" dirty="0" err="1" smtClean="0"/>
              <a:t>Env</a:t>
            </a:r>
            <a:r>
              <a:rPr lang="en-US" dirty="0" smtClean="0"/>
              <a:t>) as immunogen and vaccine candidate:</a:t>
            </a:r>
          </a:p>
          <a:p>
            <a:pPr lvl="1"/>
            <a:r>
              <a:rPr lang="en-US" dirty="0" smtClean="0"/>
              <a:t>Elicits broadly neutralizing antibodies (</a:t>
            </a:r>
            <a:r>
              <a:rPr lang="en-US" dirty="0" err="1" smtClean="0"/>
              <a:t>bNAbs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bNAbs</a:t>
            </a:r>
            <a:r>
              <a:rPr lang="en-US" dirty="0" smtClean="0"/>
              <a:t> will bind and neutralize HIV</a:t>
            </a:r>
          </a:p>
          <a:p>
            <a:r>
              <a:rPr lang="en-US" dirty="0" smtClean="0"/>
              <a:t>Trimer of </a:t>
            </a:r>
            <a:r>
              <a:rPr lang="en-US" dirty="0" err="1" smtClean="0"/>
              <a:t>protomers</a:t>
            </a:r>
            <a:endParaRPr lang="en-US" dirty="0" smtClean="0"/>
          </a:p>
          <a:p>
            <a:pPr lvl="1"/>
            <a:r>
              <a:rPr lang="en-US" dirty="0" smtClean="0"/>
              <a:t>gp120 (wheat)</a:t>
            </a:r>
          </a:p>
          <a:p>
            <a:pPr lvl="1"/>
            <a:r>
              <a:rPr lang="en-US" dirty="0" smtClean="0"/>
              <a:t>gp41 (light pink)</a:t>
            </a:r>
          </a:p>
          <a:p>
            <a:r>
              <a:rPr lang="en-US" dirty="0" err="1" smtClean="0"/>
              <a:t>Env</a:t>
            </a:r>
            <a:r>
              <a:rPr lang="en-US" dirty="0" smtClean="0"/>
              <a:t>  is hidden from </a:t>
            </a:r>
            <a:r>
              <a:rPr lang="en-US" dirty="0" err="1" smtClean="0"/>
              <a:t>bNAbs</a:t>
            </a:r>
            <a:r>
              <a:rPr lang="en-US" dirty="0" smtClean="0"/>
              <a:t> by glycan shield (40% mass)</a:t>
            </a:r>
          </a:p>
          <a:p>
            <a:r>
              <a:rPr lang="en-US" dirty="0" smtClean="0"/>
              <a:t>Varying </a:t>
            </a:r>
            <a:r>
              <a:rPr lang="en-US" dirty="0"/>
              <a:t>glycosylation patterns w/ 80 </a:t>
            </a:r>
            <a:r>
              <a:rPr lang="en-US" dirty="0" err="1" smtClean="0"/>
              <a:t>Glycans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 err="1" smtClean="0"/>
              <a:t>NAbs</a:t>
            </a:r>
            <a:r>
              <a:rPr lang="en-US" dirty="0" smtClean="0"/>
              <a:t> recognize glycan epitopes</a:t>
            </a:r>
          </a:p>
          <a:p>
            <a:r>
              <a:rPr lang="en-US" dirty="0" smtClean="0"/>
              <a:t>Vaccine design aim: Recognizing and stabilizing vulnerable </a:t>
            </a:r>
            <a:r>
              <a:rPr lang="en-US" dirty="0" err="1" smtClean="0"/>
              <a:t>Env</a:t>
            </a:r>
            <a:r>
              <a:rPr lang="en-US" dirty="0" smtClean="0"/>
              <a:t> conformations</a:t>
            </a:r>
          </a:p>
          <a:p>
            <a:r>
              <a:rPr lang="en-US" dirty="0" smtClean="0"/>
              <a:t>Native-like </a:t>
            </a:r>
            <a:r>
              <a:rPr lang="en-US" dirty="0" err="1" smtClean="0"/>
              <a:t>Env</a:t>
            </a:r>
            <a:r>
              <a:rPr lang="en-US" dirty="0" smtClean="0"/>
              <a:t> model – KNH1144 w/ SOSIP modifications:</a:t>
            </a:r>
          </a:p>
          <a:p>
            <a:pPr lvl="1"/>
            <a:r>
              <a:rPr lang="en-US" dirty="0" smtClean="0"/>
              <a:t>No TMD</a:t>
            </a:r>
          </a:p>
          <a:p>
            <a:pPr lvl="1"/>
            <a:r>
              <a:rPr lang="en-US" dirty="0" smtClean="0"/>
              <a:t>Extra disulfides between gp41-gp120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5" descr="human-immunodeficiency-virus-HIV-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36" y="1422855"/>
            <a:ext cx="4861560" cy="486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6870721" y="2699109"/>
            <a:ext cx="4483079" cy="4068432"/>
            <a:chOff x="6870721" y="2699109"/>
            <a:chExt cx="4483079" cy="406843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0721" y="2699109"/>
              <a:ext cx="4483079" cy="245211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9295424" y="6398209"/>
              <a:ext cx="18201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Julien et al., 2012</a:t>
              </a:r>
              <a:endParaRPr lang="en-US" dirty="0"/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496" y="1756928"/>
            <a:ext cx="4301039" cy="41372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710" y="2048521"/>
            <a:ext cx="3878609" cy="37021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431" y="1533377"/>
            <a:ext cx="5187657" cy="448704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6282649" y="1460626"/>
            <a:ext cx="5266247" cy="4845510"/>
            <a:chOff x="4779776" y="442301"/>
            <a:chExt cx="6564055" cy="6039634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40642" y="442301"/>
              <a:ext cx="6503189" cy="5287145"/>
            </a:xfrm>
            <a:prstGeom prst="rect">
              <a:avLst/>
            </a:prstGeom>
            <a:effectLst>
              <a:glow rad="1016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14" name="Rectangle 13"/>
            <p:cNvSpPr/>
            <p:nvPr/>
          </p:nvSpPr>
          <p:spPr>
            <a:xfrm>
              <a:off x="4779776" y="6021585"/>
              <a:ext cx="4301552" cy="460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</a:t>
              </a:r>
              <a:r>
                <a:rPr lang="en-US" dirty="0" smtClean="0"/>
                <a:t>dapted from </a:t>
              </a:r>
              <a:r>
                <a:rPr lang="en-US" dirty="0" err="1" smtClean="0"/>
                <a:t>Guttman</a:t>
              </a:r>
              <a:r>
                <a:rPr lang="en-US" dirty="0" smtClean="0"/>
                <a:t> et al., 2015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2739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SAXS: Scattering intensity curves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9880" y="1646239"/>
            <a:ext cx="5972120" cy="45538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76" y="1646238"/>
            <a:ext cx="5810656" cy="46042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95266" y="2169221"/>
            <a:ext cx="1852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W/ N160 GLYCAN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8120399" y="2169221"/>
            <a:ext cx="2272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W/OUT N160 GLYCAN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864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815" y="222256"/>
            <a:ext cx="10515600" cy="1325563"/>
          </a:xfrm>
        </p:spPr>
        <p:txBody>
          <a:bodyPr/>
          <a:lstStyle/>
          <a:p>
            <a:r>
              <a:rPr lang="en-US" dirty="0" err="1" smtClean="0"/>
              <a:t>Guiner</a:t>
            </a:r>
            <a:r>
              <a:rPr lang="en-US" dirty="0" smtClean="0"/>
              <a:t> Plot: </a:t>
            </a:r>
            <a:r>
              <a:rPr lang="en-US" dirty="0" err="1" smtClean="0"/>
              <a:t>Env</a:t>
            </a:r>
            <a:r>
              <a:rPr lang="en-US" dirty="0" smtClean="0"/>
              <a:t> w/ Glycan is bigger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98" y="7068716"/>
            <a:ext cx="6452384" cy="43246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15" y="1330914"/>
            <a:ext cx="5653185" cy="42324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399" y="7308953"/>
            <a:ext cx="5275203" cy="35789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478" y="1238491"/>
            <a:ext cx="6968880" cy="433648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38200" y="5685517"/>
            <a:ext cx="30957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W/ N160 GLYCAN, </a:t>
            </a:r>
            <a:r>
              <a:rPr lang="en-US" b="1" dirty="0"/>
              <a:t>	</a:t>
            </a:r>
            <a:r>
              <a:rPr lang="en-US" b="1" dirty="0" err="1"/>
              <a:t>Rg</a:t>
            </a:r>
            <a:r>
              <a:rPr lang="en-US" b="1" dirty="0"/>
              <a:t> = </a:t>
            </a:r>
            <a:r>
              <a:rPr lang="en-US" b="1" dirty="0" smtClean="0"/>
              <a:t>52.9 A</a:t>
            </a:r>
          </a:p>
          <a:p>
            <a:r>
              <a:rPr lang="en-US" b="1" dirty="0"/>
              <a:t>(</a:t>
            </a:r>
            <a:r>
              <a:rPr lang="en-US" b="1" dirty="0" smtClean="0"/>
              <a:t>DLS </a:t>
            </a:r>
            <a:r>
              <a:rPr lang="en-US" b="1" dirty="0" err="1" smtClean="0"/>
              <a:t>Rhyd</a:t>
            </a:r>
            <a:r>
              <a:rPr lang="en-US" b="1" dirty="0" smtClean="0"/>
              <a:t> estimate: 68 </a:t>
            </a:r>
            <a:r>
              <a:rPr lang="en-US" b="1" dirty="0"/>
              <a:t>A)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6118185" y="5723942"/>
            <a:ext cx="34495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W/OUT N160 GLYCAN, </a:t>
            </a:r>
            <a:r>
              <a:rPr lang="en-US" b="1" dirty="0" err="1"/>
              <a:t>Rg</a:t>
            </a:r>
            <a:r>
              <a:rPr lang="en-US" b="1" dirty="0"/>
              <a:t> = </a:t>
            </a:r>
            <a:r>
              <a:rPr lang="en-US" b="1" dirty="0" smtClean="0"/>
              <a:t>52.2 A</a:t>
            </a:r>
          </a:p>
          <a:p>
            <a:r>
              <a:rPr lang="en-US" b="1" dirty="0" smtClean="0"/>
              <a:t>(DLS estimate: 67 A)</a:t>
            </a:r>
            <a:endParaRPr lang="en-US" b="1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0104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204859"/>
            <a:ext cx="55372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Pair-Distribution Function P(r)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810" y="1530422"/>
            <a:ext cx="5429089" cy="4351338"/>
          </a:xfrm>
        </p:spPr>
        <p:txBody>
          <a:bodyPr/>
          <a:lstStyle/>
          <a:p>
            <a:r>
              <a:rPr lang="en-US" dirty="0"/>
              <a:t>I(q) </a:t>
            </a:r>
            <a:r>
              <a:rPr lang="en-US" dirty="0" smtClean="0"/>
              <a:t>vs q scattering </a:t>
            </a:r>
            <a:r>
              <a:rPr lang="en-US" dirty="0"/>
              <a:t>curve is Fourier transformed into real </a:t>
            </a:r>
            <a:r>
              <a:rPr lang="en-US" dirty="0" smtClean="0"/>
              <a:t>space</a:t>
            </a:r>
          </a:p>
          <a:p>
            <a:r>
              <a:rPr lang="en-US" dirty="0" smtClean="0"/>
              <a:t>Histogram of inter-atomic distances</a:t>
            </a:r>
            <a:endParaRPr lang="en-US" dirty="0"/>
          </a:p>
          <a:p>
            <a:r>
              <a:rPr lang="en-US" dirty="0" smtClean="0"/>
              <a:t>Removal of glycan does not affect structure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134103" y="204858"/>
            <a:ext cx="4827722" cy="6108653"/>
            <a:chOff x="0" y="771447"/>
            <a:chExt cx="4827722" cy="6108653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t="1" r="25416" b="-4920"/>
            <a:stretch/>
          </p:blipFill>
          <p:spPr>
            <a:xfrm>
              <a:off x="0" y="771447"/>
              <a:ext cx="4813298" cy="321144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r="25613"/>
            <a:stretch/>
          </p:blipFill>
          <p:spPr>
            <a:xfrm>
              <a:off x="12700" y="3847203"/>
              <a:ext cx="4815022" cy="3032897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3808" y="4282356"/>
            <a:ext cx="3554730" cy="22552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65268" y="2911282"/>
            <a:ext cx="1490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N160 GLYCAN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7474135" y="6168303"/>
            <a:ext cx="2272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W/OUT N160 GLYCAN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387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Glycosylated KNH1144 SOSIP </a:t>
            </a:r>
            <a:r>
              <a:rPr lang="en-US" dirty="0" err="1" smtClean="0">
                <a:solidFill>
                  <a:schemeClr val="bg1">
                    <a:lumMod val="75000"/>
                  </a:schemeClr>
                </a:solidFill>
              </a:rPr>
              <a:t>Env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 homology model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Expression and Purification</a:t>
            </a: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Biophysical characterization: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Dynamic Light Scattering (DLS)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Thermal stability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Negative Stain Electron microscopy (EM)</a:t>
            </a:r>
          </a:p>
          <a:p>
            <a:pPr lvl="1"/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Small Angle X-ray Scattering (SAXS)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Antigenicity characterization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Bio-Layer Interferometry (BLI)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306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http://www.bio-protocol.org/attached/image/20150215/20150215173134_988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71" y="2125920"/>
            <a:ext cx="5405377" cy="31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121" y="5030787"/>
            <a:ext cx="6903492" cy="1325563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solidFill>
                  <a:srgbClr val="C00000"/>
                </a:solidFill>
              </a:rPr>
              <a:t>Bio-Layer Interferometry (BLI) for antigenicity screening</a:t>
            </a:r>
            <a:endParaRPr lang="en-US" sz="3200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24</a:t>
            </a:fld>
            <a:endParaRPr lang="en-US"/>
          </a:p>
        </p:txBody>
      </p:sp>
      <p:pic>
        <p:nvPicPr>
          <p:cNvPr id="3078" name="Picture 6" descr="https://upload.wikimedia.org/wikipedia/en/e/e7/Bio-layer_interferometry_wavelength_shift_due_to_analyte_binding_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940" y="8626475"/>
            <a:ext cx="190500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569571" y="471308"/>
            <a:ext cx="71970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Does the presence of N160 glycan change neutralizing antibody binding to the V1/V2 epitope?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4204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www.bio-protocol.org/attached/image/2015021.jpg</a:t>
            </a:r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8136032" y="165655"/>
            <a:ext cx="3482340" cy="6530296"/>
            <a:chOff x="615048" y="907979"/>
            <a:chExt cx="3396447" cy="6369225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048" y="907979"/>
              <a:ext cx="3394113" cy="350449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048" y="4412470"/>
              <a:ext cx="3396447" cy="2864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2544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Line 2"/>
          <p:cNvSpPr>
            <a:spLocks noChangeShapeType="1"/>
          </p:cNvSpPr>
          <p:nvPr/>
        </p:nvSpPr>
        <p:spPr bwMode="auto">
          <a:xfrm>
            <a:off x="6187123" y="4139248"/>
            <a:ext cx="1346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6309361" y="1584960"/>
            <a:ext cx="1101725" cy="2554288"/>
          </a:xfrm>
          <a:prstGeom prst="rect">
            <a:avLst/>
          </a:prstGeom>
          <a:gradFill rotWithShape="1">
            <a:gsLst>
              <a:gs pos="0">
                <a:srgbClr val="A0A0A4"/>
              </a:gs>
              <a:gs pos="50000">
                <a:srgbClr val="CECED0"/>
              </a:gs>
              <a:gs pos="100000">
                <a:srgbClr val="A0A0A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6309361" y="3896360"/>
            <a:ext cx="1101725" cy="242888"/>
          </a:xfrm>
          <a:prstGeom prst="rect">
            <a:avLst/>
          </a:prstGeom>
          <a:gradFill rotWithShape="1">
            <a:gsLst>
              <a:gs pos="0">
                <a:srgbClr val="3A6E8F"/>
              </a:gs>
              <a:gs pos="50000">
                <a:srgbClr val="E1E9EE"/>
              </a:gs>
              <a:gs pos="100000">
                <a:srgbClr val="3A6E8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>
            <a:off x="6187123" y="3896360"/>
            <a:ext cx="1346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title"/>
          </p:nvPr>
        </p:nvSpPr>
        <p:spPr>
          <a:xfrm>
            <a:off x="271608" y="23796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Monitoring the Interference Pattern vs. Time </a:t>
            </a:r>
            <a:br>
              <a:rPr lang="en-US" dirty="0" smtClean="0"/>
            </a:br>
            <a:r>
              <a:rPr lang="en-US" dirty="0" smtClean="0"/>
              <a:t>Provides Kinetic Data on Molecular Interactions</a:t>
            </a:r>
          </a:p>
        </p:txBody>
      </p:sp>
      <p:sp>
        <p:nvSpPr>
          <p:cNvPr id="10247" name="AutoShape 7"/>
          <p:cNvSpPr>
            <a:spLocks/>
          </p:cNvSpPr>
          <p:nvPr/>
        </p:nvSpPr>
        <p:spPr bwMode="auto">
          <a:xfrm>
            <a:off x="5815648" y="3899535"/>
            <a:ext cx="228600" cy="2286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8" name="Text Box 8"/>
          <p:cNvSpPr txBox="1">
            <a:spLocks noChangeArrowheads="1"/>
          </p:cNvSpPr>
          <p:nvPr/>
        </p:nvSpPr>
        <p:spPr bwMode="auto">
          <a:xfrm>
            <a:off x="4723448" y="3373140"/>
            <a:ext cx="1341438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 b="1" dirty="0">
                <a:latin typeface="Garamond" pitchFamily="18" charset="0"/>
              </a:rPr>
              <a:t>ℓ </a:t>
            </a:r>
            <a:r>
              <a:rPr lang="en-US" sz="1400" b="1" dirty="0" smtClean="0">
                <a:latin typeface="Garamond" pitchFamily="18" charset="0"/>
              </a:rPr>
              <a:t> = </a:t>
            </a:r>
            <a:r>
              <a:rPr lang="en-US" sz="1400" dirty="0" smtClean="0"/>
              <a:t>Distance </a:t>
            </a:r>
            <a:r>
              <a:rPr lang="en-US" sz="1400" dirty="0"/>
              <a:t>between </a:t>
            </a:r>
            <a:r>
              <a:rPr lang="en-US" sz="1400" dirty="0" smtClean="0"/>
              <a:t>two </a:t>
            </a:r>
            <a:r>
              <a:rPr lang="en-US" sz="1400" dirty="0"/>
              <a:t>reflecting surfaces </a:t>
            </a:r>
            <a:endParaRPr lang="en-US" b="1" dirty="0">
              <a:latin typeface="Garamond" pitchFamily="18" charset="0"/>
            </a:endParaRPr>
          </a:p>
        </p:txBody>
      </p:sp>
      <p:sp>
        <p:nvSpPr>
          <p:cNvPr id="10249" name="Text Box 9"/>
          <p:cNvSpPr txBox="1">
            <a:spLocks noChangeArrowheads="1"/>
          </p:cNvSpPr>
          <p:nvPr/>
        </p:nvSpPr>
        <p:spPr bwMode="auto">
          <a:xfrm>
            <a:off x="4839479" y="4904462"/>
            <a:ext cx="4138613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Garamond" pitchFamily="18" charset="0"/>
              </a:rPr>
              <a:t>Intensity </a:t>
            </a:r>
            <a:r>
              <a:rPr lang="el-GR" b="1" baseline="-25000" dirty="0"/>
              <a:t>λ</a:t>
            </a:r>
            <a:r>
              <a:rPr lang="en-US" b="1" baseline="-25000" dirty="0"/>
              <a:t> </a:t>
            </a:r>
            <a:r>
              <a:rPr lang="en-US" b="1" dirty="0">
                <a:latin typeface="Garamond" pitchFamily="18" charset="0"/>
              </a:rPr>
              <a:t>=</a:t>
            </a:r>
            <a:r>
              <a:rPr lang="en-US" sz="4800" b="1" dirty="0">
                <a:latin typeface="Garamond" pitchFamily="18" charset="0"/>
              </a:rPr>
              <a:t>ƒ(</a:t>
            </a:r>
            <a:r>
              <a:rPr lang="el-GR" b="1" dirty="0">
                <a:latin typeface="Garamond" pitchFamily="18" charset="0"/>
              </a:rPr>
              <a:t>λ</a:t>
            </a:r>
            <a:r>
              <a:rPr lang="en-US" b="1" dirty="0">
                <a:latin typeface="Garamond" pitchFamily="18" charset="0"/>
              </a:rPr>
              <a:t>, ℓ</a:t>
            </a:r>
            <a:r>
              <a:rPr lang="en-US" sz="4800" b="1" dirty="0">
                <a:latin typeface="Garamond" pitchFamily="18" charset="0"/>
              </a:rPr>
              <a:t>)</a:t>
            </a:r>
          </a:p>
          <a:p>
            <a:r>
              <a:rPr lang="en-US" b="1" dirty="0">
                <a:solidFill>
                  <a:srgbClr val="C00000"/>
                </a:solidFill>
                <a:latin typeface="+mj-lt"/>
              </a:rPr>
              <a:t>Function of density and optical thickness</a:t>
            </a:r>
            <a:endParaRPr lang="el-GR" b="1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83978" name="Rectangle 10"/>
          <p:cNvSpPr>
            <a:spLocks noChangeArrowheads="1"/>
          </p:cNvSpPr>
          <p:nvPr/>
        </p:nvSpPr>
        <p:spPr bwMode="auto">
          <a:xfrm>
            <a:off x="6309361" y="4137660"/>
            <a:ext cx="1101725" cy="90488"/>
          </a:xfrm>
          <a:prstGeom prst="rect">
            <a:avLst/>
          </a:prstGeom>
          <a:gradFill rotWithShape="1">
            <a:gsLst>
              <a:gs pos="0">
                <a:srgbClr val="CC3300"/>
              </a:gs>
              <a:gs pos="50000">
                <a:srgbClr val="D96943"/>
              </a:gs>
              <a:gs pos="100000">
                <a:srgbClr val="CC3300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3979" name="Freeform 11"/>
          <p:cNvSpPr>
            <a:spLocks/>
          </p:cNvSpPr>
          <p:nvPr/>
        </p:nvSpPr>
        <p:spPr bwMode="auto">
          <a:xfrm>
            <a:off x="9281161" y="1851660"/>
            <a:ext cx="2676525" cy="1631950"/>
          </a:xfrm>
          <a:custGeom>
            <a:avLst/>
            <a:gdLst>
              <a:gd name="T0" fmla="*/ 0 w 1686"/>
              <a:gd name="T1" fmla="*/ 688975 h 1028"/>
              <a:gd name="T2" fmla="*/ 238125 w 1686"/>
              <a:gd name="T3" fmla="*/ 136525 h 1028"/>
              <a:gd name="T4" fmla="*/ 765175 w 1686"/>
              <a:gd name="T5" fmla="*/ 1508125 h 1028"/>
              <a:gd name="T6" fmla="*/ 1395412 w 1686"/>
              <a:gd name="T7" fmla="*/ 127000 h 1028"/>
              <a:gd name="T8" fmla="*/ 2117725 w 1686"/>
              <a:gd name="T9" fmla="*/ 1498600 h 1028"/>
              <a:gd name="T10" fmla="*/ 2676525 w 1686"/>
              <a:gd name="T11" fmla="*/ 927100 h 10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86"/>
              <a:gd name="T19" fmla="*/ 0 h 1028"/>
              <a:gd name="T20" fmla="*/ 1686 w 1686"/>
              <a:gd name="T21" fmla="*/ 1028 h 102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86" h="1028">
                <a:moveTo>
                  <a:pt x="0" y="434"/>
                </a:moveTo>
                <a:cubicBezTo>
                  <a:pt x="25" y="375"/>
                  <a:pt x="70" y="0"/>
                  <a:pt x="150" y="86"/>
                </a:cubicBezTo>
                <a:cubicBezTo>
                  <a:pt x="230" y="172"/>
                  <a:pt x="360" y="951"/>
                  <a:pt x="482" y="950"/>
                </a:cubicBezTo>
                <a:cubicBezTo>
                  <a:pt x="603" y="949"/>
                  <a:pt x="737" y="81"/>
                  <a:pt x="879" y="80"/>
                </a:cubicBezTo>
                <a:cubicBezTo>
                  <a:pt x="1021" y="79"/>
                  <a:pt x="1199" y="860"/>
                  <a:pt x="1334" y="944"/>
                </a:cubicBezTo>
                <a:cubicBezTo>
                  <a:pt x="1469" y="1028"/>
                  <a:pt x="1613" y="659"/>
                  <a:pt x="1686" y="584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252" name="Group 12"/>
          <p:cNvGrpSpPr>
            <a:grpSpLocks/>
          </p:cNvGrpSpPr>
          <p:nvPr/>
        </p:nvGrpSpPr>
        <p:grpSpPr bwMode="auto">
          <a:xfrm>
            <a:off x="8771574" y="1584961"/>
            <a:ext cx="3095625" cy="2289175"/>
            <a:chOff x="3656" y="0"/>
            <a:chExt cx="1950" cy="1442"/>
          </a:xfrm>
        </p:grpSpPr>
        <p:sp>
          <p:nvSpPr>
            <p:cNvPr id="10263" name="Line 13"/>
            <p:cNvSpPr>
              <a:spLocks noChangeShapeType="1"/>
            </p:cNvSpPr>
            <p:nvPr/>
          </p:nvSpPr>
          <p:spPr bwMode="auto">
            <a:xfrm>
              <a:off x="3974" y="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4" name="Line 14"/>
            <p:cNvSpPr>
              <a:spLocks noChangeShapeType="1"/>
            </p:cNvSpPr>
            <p:nvPr/>
          </p:nvSpPr>
          <p:spPr bwMode="auto">
            <a:xfrm>
              <a:off x="3974" y="1248"/>
              <a:ext cx="1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5" name="Text Box 15"/>
            <p:cNvSpPr txBox="1">
              <a:spLocks noChangeArrowheads="1"/>
            </p:cNvSpPr>
            <p:nvPr/>
          </p:nvSpPr>
          <p:spPr bwMode="auto">
            <a:xfrm rot="16200000">
              <a:off x="3472" y="544"/>
              <a:ext cx="814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1"/>
                <a:t>Relative Intensity</a:t>
              </a:r>
            </a:p>
          </p:txBody>
        </p:sp>
        <p:sp>
          <p:nvSpPr>
            <p:cNvPr id="10266" name="Text Box 16"/>
            <p:cNvSpPr txBox="1">
              <a:spLocks noChangeArrowheads="1"/>
            </p:cNvSpPr>
            <p:nvPr/>
          </p:nvSpPr>
          <p:spPr bwMode="auto">
            <a:xfrm>
              <a:off x="4310" y="1209"/>
              <a:ext cx="113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/>
                <a:t>Wavelength (nm)</a:t>
              </a:r>
            </a:p>
          </p:txBody>
        </p:sp>
        <p:sp>
          <p:nvSpPr>
            <p:cNvPr id="10267" name="Line 17"/>
            <p:cNvSpPr>
              <a:spLocks noChangeShapeType="1"/>
            </p:cNvSpPr>
            <p:nvPr/>
          </p:nvSpPr>
          <p:spPr bwMode="auto">
            <a:xfrm>
              <a:off x="3983" y="240"/>
              <a:ext cx="1584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8" name="Line 18"/>
            <p:cNvSpPr>
              <a:spLocks noChangeShapeType="1"/>
            </p:cNvSpPr>
            <p:nvPr/>
          </p:nvSpPr>
          <p:spPr bwMode="auto">
            <a:xfrm>
              <a:off x="3979" y="1124"/>
              <a:ext cx="1584" cy="0"/>
            </a:xfrm>
            <a:prstGeom prst="line">
              <a:avLst/>
            </a:prstGeom>
            <a:noFill/>
            <a:ln w="9525">
              <a:solidFill>
                <a:srgbClr val="777777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69" name="Text Box 19"/>
            <p:cNvSpPr txBox="1">
              <a:spLocks noChangeArrowheads="1"/>
            </p:cNvSpPr>
            <p:nvPr/>
          </p:nvSpPr>
          <p:spPr bwMode="auto">
            <a:xfrm>
              <a:off x="3656" y="96"/>
              <a:ext cx="334" cy="1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100%</a:t>
              </a:r>
            </a:p>
          </p:txBody>
        </p:sp>
        <p:sp>
          <p:nvSpPr>
            <p:cNvPr id="10270" name="Text Box 20"/>
            <p:cNvSpPr txBox="1">
              <a:spLocks noChangeArrowheads="1"/>
            </p:cNvSpPr>
            <p:nvPr/>
          </p:nvSpPr>
          <p:spPr bwMode="auto">
            <a:xfrm>
              <a:off x="3811" y="1044"/>
              <a:ext cx="169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0</a:t>
              </a:r>
            </a:p>
          </p:txBody>
        </p:sp>
      </p:grpSp>
      <p:sp>
        <p:nvSpPr>
          <p:cNvPr id="83989" name="Freeform 21"/>
          <p:cNvSpPr>
            <a:spLocks/>
          </p:cNvSpPr>
          <p:nvPr/>
        </p:nvSpPr>
        <p:spPr bwMode="auto">
          <a:xfrm>
            <a:off x="9281161" y="1858010"/>
            <a:ext cx="2676525" cy="1631950"/>
          </a:xfrm>
          <a:custGeom>
            <a:avLst/>
            <a:gdLst>
              <a:gd name="T0" fmla="*/ 0 w 1686"/>
              <a:gd name="T1" fmla="*/ 688975 h 1028"/>
              <a:gd name="T2" fmla="*/ 238125 w 1686"/>
              <a:gd name="T3" fmla="*/ 136525 h 1028"/>
              <a:gd name="T4" fmla="*/ 765175 w 1686"/>
              <a:gd name="T5" fmla="*/ 1508125 h 1028"/>
              <a:gd name="T6" fmla="*/ 1395412 w 1686"/>
              <a:gd name="T7" fmla="*/ 127000 h 1028"/>
              <a:gd name="T8" fmla="*/ 2117725 w 1686"/>
              <a:gd name="T9" fmla="*/ 1498600 h 1028"/>
              <a:gd name="T10" fmla="*/ 2676525 w 1686"/>
              <a:gd name="T11" fmla="*/ 927100 h 102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686"/>
              <a:gd name="T19" fmla="*/ 0 h 1028"/>
              <a:gd name="T20" fmla="*/ 1686 w 1686"/>
              <a:gd name="T21" fmla="*/ 1028 h 102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686" h="1028">
                <a:moveTo>
                  <a:pt x="0" y="434"/>
                </a:moveTo>
                <a:cubicBezTo>
                  <a:pt x="25" y="375"/>
                  <a:pt x="70" y="0"/>
                  <a:pt x="150" y="86"/>
                </a:cubicBezTo>
                <a:cubicBezTo>
                  <a:pt x="230" y="172"/>
                  <a:pt x="360" y="951"/>
                  <a:pt x="482" y="950"/>
                </a:cubicBezTo>
                <a:cubicBezTo>
                  <a:pt x="603" y="949"/>
                  <a:pt x="737" y="81"/>
                  <a:pt x="879" y="80"/>
                </a:cubicBezTo>
                <a:cubicBezTo>
                  <a:pt x="1021" y="79"/>
                  <a:pt x="1199" y="860"/>
                  <a:pt x="1334" y="944"/>
                </a:cubicBezTo>
                <a:cubicBezTo>
                  <a:pt x="1469" y="1028"/>
                  <a:pt x="1613" y="659"/>
                  <a:pt x="1686" y="584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4" name="AutoShape 22"/>
          <p:cNvSpPr>
            <a:spLocks noChangeArrowheads="1"/>
          </p:cNvSpPr>
          <p:nvPr/>
        </p:nvSpPr>
        <p:spPr bwMode="auto">
          <a:xfrm>
            <a:off x="7833360" y="2692400"/>
            <a:ext cx="757239" cy="322104"/>
          </a:xfrm>
          <a:prstGeom prst="rightArrow">
            <a:avLst>
              <a:gd name="adj1" fmla="val 50000"/>
              <a:gd name="adj2" fmla="val 37500"/>
            </a:avLst>
          </a:prstGeom>
          <a:gradFill rotWithShape="1">
            <a:gsLst>
              <a:gs pos="0">
                <a:srgbClr val="003366"/>
              </a:gs>
              <a:gs pos="50000">
                <a:srgbClr val="43698E"/>
              </a:gs>
              <a:gs pos="100000">
                <a:srgbClr val="003366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55" name="Line 23"/>
          <p:cNvSpPr>
            <a:spLocks noChangeShapeType="1"/>
          </p:cNvSpPr>
          <p:nvPr/>
        </p:nvSpPr>
        <p:spPr bwMode="auto">
          <a:xfrm>
            <a:off x="9252585" y="3870960"/>
            <a:ext cx="0" cy="1981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256" name="Line 24"/>
          <p:cNvSpPr>
            <a:spLocks noChangeShapeType="1"/>
          </p:cNvSpPr>
          <p:nvPr/>
        </p:nvSpPr>
        <p:spPr bwMode="auto">
          <a:xfrm>
            <a:off x="9252586" y="5852160"/>
            <a:ext cx="277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257" name="Text Box 25"/>
          <p:cNvSpPr txBox="1">
            <a:spLocks noChangeArrowheads="1"/>
          </p:cNvSpPr>
          <p:nvPr/>
        </p:nvSpPr>
        <p:spPr bwMode="auto">
          <a:xfrm rot="-5400000">
            <a:off x="8746539" y="4846887"/>
            <a:ext cx="71205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dirty="0"/>
              <a:t>nm shift</a:t>
            </a:r>
          </a:p>
        </p:txBody>
      </p:sp>
      <p:sp>
        <p:nvSpPr>
          <p:cNvPr id="10258" name="Text Box 26"/>
          <p:cNvSpPr txBox="1">
            <a:spLocks noChangeArrowheads="1"/>
          </p:cNvSpPr>
          <p:nvPr/>
        </p:nvSpPr>
        <p:spPr bwMode="auto">
          <a:xfrm>
            <a:off x="9785986" y="5790248"/>
            <a:ext cx="6495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83995" name="Arc 27"/>
          <p:cNvSpPr>
            <a:spLocks/>
          </p:cNvSpPr>
          <p:nvPr/>
        </p:nvSpPr>
        <p:spPr bwMode="auto">
          <a:xfrm rot="5400000" flipV="1">
            <a:off x="10951210" y="4467860"/>
            <a:ext cx="990600" cy="990600"/>
          </a:xfrm>
          <a:custGeom>
            <a:avLst/>
            <a:gdLst>
              <a:gd name="T0" fmla="*/ 0 w 21600"/>
              <a:gd name="T1" fmla="*/ 0 h 21600"/>
              <a:gd name="T2" fmla="*/ 45430012 w 21600"/>
              <a:gd name="T3" fmla="*/ 45430012 h 21600"/>
              <a:gd name="T4" fmla="*/ 0 w 21600"/>
              <a:gd name="T5" fmla="*/ 45430012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19050">
            <a:solidFill>
              <a:srgbClr val="003366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9511348" y="4480560"/>
            <a:ext cx="1446212" cy="990600"/>
            <a:chOff x="3313" y="2832"/>
            <a:chExt cx="815" cy="624"/>
          </a:xfrm>
        </p:grpSpPr>
        <p:sp>
          <p:nvSpPr>
            <p:cNvPr id="10261" name="Arc 29"/>
            <p:cNvSpPr>
              <a:spLocks/>
            </p:cNvSpPr>
            <p:nvPr/>
          </p:nvSpPr>
          <p:spPr bwMode="auto">
            <a:xfrm rot="10800000" flipV="1">
              <a:off x="3313" y="2832"/>
              <a:ext cx="624" cy="624"/>
            </a:xfrm>
            <a:custGeom>
              <a:avLst/>
              <a:gdLst>
                <a:gd name="T0" fmla="*/ 0 w 21600"/>
                <a:gd name="T1" fmla="*/ 0 h 21600"/>
                <a:gd name="T2" fmla="*/ 18 w 21600"/>
                <a:gd name="T3" fmla="*/ 18 h 21600"/>
                <a:gd name="T4" fmla="*/ 0 w 21600"/>
                <a:gd name="T5" fmla="*/ 18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19050">
              <a:solidFill>
                <a:srgbClr val="0033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62" name="Line 30"/>
            <p:cNvSpPr>
              <a:spLocks noChangeShapeType="1"/>
            </p:cNvSpPr>
            <p:nvPr/>
          </p:nvSpPr>
          <p:spPr bwMode="auto">
            <a:xfrm>
              <a:off x="3936" y="2832"/>
              <a:ext cx="192" cy="0"/>
            </a:xfrm>
            <a:prstGeom prst="line">
              <a:avLst/>
            </a:prstGeom>
            <a:noFill/>
            <a:ln w="19050">
              <a:solidFill>
                <a:srgbClr val="003366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138886" y="2433116"/>
            <a:ext cx="3406990" cy="2562430"/>
            <a:chOff x="474203" y="3083355"/>
            <a:chExt cx="4206875" cy="3148013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3" name="Picture 3" descr="Slide6_biosensor_tip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03" y="3083355"/>
              <a:ext cx="4206875" cy="31480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Line 8"/>
            <p:cNvSpPr>
              <a:spLocks noChangeShapeType="1"/>
            </p:cNvSpPr>
            <p:nvPr/>
          </p:nvSpPr>
          <p:spPr bwMode="auto">
            <a:xfrm flipH="1">
              <a:off x="2640209" y="3431949"/>
              <a:ext cx="762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9"/>
            <p:cNvSpPr>
              <a:spLocks noChangeShapeType="1"/>
            </p:cNvSpPr>
            <p:nvPr/>
          </p:nvSpPr>
          <p:spPr bwMode="auto">
            <a:xfrm flipH="1">
              <a:off x="2389713" y="3535520"/>
              <a:ext cx="990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10"/>
            <p:cNvSpPr>
              <a:spLocks noChangeShapeType="1"/>
            </p:cNvSpPr>
            <p:nvPr/>
          </p:nvSpPr>
          <p:spPr bwMode="auto">
            <a:xfrm>
              <a:off x="1084240" y="3391534"/>
              <a:ext cx="3810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143597" y="6485388"/>
            <a:ext cx="39038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smtClean="0"/>
              <a:t>www.fortebio.com/interactions/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422" y="1954513"/>
            <a:ext cx="3700593" cy="36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7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116 C -0.00169 0.00139 -0.00169 0.0088 -0.00169 0.0164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0.00093 C -3.54167E-6 0.00116 0.00873 0.00047 0.01732 -4.81481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39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-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2B2B2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5 0.0007 C 0.0125 0.0007 0.00417 0.0007 -0.00416 0.000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839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30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1644 C -0.00169 0.01667 -0.00169 0.0088 -0.00169 0.00116 " pathEditMode="relative" rAng="0" ptsTypes="AA">
                                      <p:cBhvr>
                                        <p:cTn id="30" dur="3000" fill="hold"/>
                                        <p:tgtEl>
                                          <p:spTgt spid="839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6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0"/>
                                        <p:tgtEl>
                                          <p:spTgt spid="83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2000" fill="hold"/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36" dur="2000" fill="hold"/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 animBg="1"/>
      <p:bldP spid="83970" grpId="1" animBg="1"/>
      <p:bldP spid="83978" grpId="0" animBg="1"/>
      <p:bldP spid="83978" grpId="1" animBg="1"/>
      <p:bldP spid="83989" grpId="0" animBg="1"/>
      <p:bldP spid="83989" grpId="1" animBg="1"/>
      <p:bldP spid="8399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530" y="-74503"/>
            <a:ext cx="1207697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BLI: N160 Glycan is essential for V1/V2 epitope recognition by </a:t>
            </a:r>
            <a:r>
              <a:rPr lang="en-US" sz="3200" dirty="0" err="1" smtClean="0"/>
              <a:t>NAbs</a:t>
            </a:r>
            <a:r>
              <a:rPr lang="en-US" sz="3200" dirty="0" smtClean="0"/>
              <a:t> </a:t>
            </a:r>
            <a:r>
              <a:rPr lang="en-US" sz="3200" b="1" dirty="0" smtClean="0"/>
              <a:t>PGT145</a:t>
            </a:r>
            <a:r>
              <a:rPr lang="en-US" sz="3200" dirty="0" smtClean="0"/>
              <a:t>, </a:t>
            </a:r>
            <a:r>
              <a:rPr lang="en-US" sz="3200" b="1" dirty="0" smtClean="0">
                <a:solidFill>
                  <a:srgbClr val="00B0F0"/>
                </a:solidFill>
              </a:rPr>
              <a:t>PG16</a:t>
            </a:r>
            <a:r>
              <a:rPr lang="en-US" sz="3200" dirty="0" smtClean="0"/>
              <a:t> and </a:t>
            </a:r>
            <a:r>
              <a:rPr lang="en-US" sz="3200" b="1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PG9</a:t>
            </a:r>
            <a:endParaRPr lang="en-US" sz="32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21700" y="6988641"/>
            <a:ext cx="2743200" cy="365125"/>
          </a:xfrm>
        </p:spPr>
        <p:txBody>
          <a:bodyPr/>
          <a:lstStyle/>
          <a:p>
            <a:fld id="{462A7538-0947-409F-BCD2-C8C59BE7E0ED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138" y="1303992"/>
            <a:ext cx="7785453" cy="534523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02196" y="2594117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2G12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67481" y="3049831"/>
            <a:ext cx="8531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PGT121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81795" y="5478464"/>
            <a:ext cx="5020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2F5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96355" y="5150195"/>
            <a:ext cx="6399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PG16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85964" y="5297089"/>
            <a:ext cx="5309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PG9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583653" y="4950010"/>
            <a:ext cx="5100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17b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00185" y="3974832"/>
            <a:ext cx="716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17b +CD4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570220" y="3679566"/>
            <a:ext cx="750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VRC01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563483" y="3415815"/>
            <a:ext cx="8531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PGT145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230306" y="2409184"/>
            <a:ext cx="6367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2G12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227009" y="2700060"/>
            <a:ext cx="8531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PGT121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1224447" y="5445018"/>
            <a:ext cx="4507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2F5</a:t>
            </a:r>
            <a:endParaRPr lang="en-US" sz="1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227725" y="5215185"/>
            <a:ext cx="5661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PG16</a:t>
            </a:r>
            <a:endParaRPr lang="en-US" sz="1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1215702" y="5343780"/>
            <a:ext cx="45717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17b</a:t>
            </a:r>
            <a:endParaRPr lang="en-US" sz="1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247329" y="3981176"/>
            <a:ext cx="7165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17b +CD4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1239032" y="3260592"/>
            <a:ext cx="7505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VRC01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1227008" y="4978673"/>
            <a:ext cx="8531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PGT145</a:t>
            </a:r>
            <a:endParaRPr lang="en-US" sz="1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722882" y="1257790"/>
            <a:ext cx="3011951" cy="5276448"/>
            <a:chOff x="612715" y="907979"/>
            <a:chExt cx="3396447" cy="5950022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048" y="907979"/>
              <a:ext cx="3394113" cy="3504491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715" y="3993267"/>
              <a:ext cx="3396447" cy="2864734"/>
            </a:xfrm>
            <a:prstGeom prst="rect">
              <a:avLst/>
            </a:prstGeom>
          </p:spPr>
        </p:pic>
      </p:grpSp>
      <p:sp>
        <p:nvSpPr>
          <p:cNvPr id="25" name="Rectangle 24"/>
          <p:cNvSpPr/>
          <p:nvPr/>
        </p:nvSpPr>
        <p:spPr>
          <a:xfrm>
            <a:off x="11236599" y="5650752"/>
            <a:ext cx="474810" cy="24622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1000" b="1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PG9</a:t>
            </a:r>
            <a:endParaRPr lang="en-US" sz="10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/>
          <a:srcRect l="50225" t="15336" r="3157" b="3443"/>
          <a:stretch/>
        </p:blipFill>
        <p:spPr>
          <a:xfrm rot="4105885">
            <a:off x="6779475" y="1086766"/>
            <a:ext cx="672546" cy="139382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1885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29" grpId="0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2237" y="1804064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064637" y="6248487"/>
            <a:ext cx="2743200" cy="365125"/>
          </a:xfrm>
        </p:spPr>
        <p:txBody>
          <a:bodyPr/>
          <a:lstStyle/>
          <a:p>
            <a:fld id="{462A7538-0947-409F-BCD2-C8C59BE7E0ED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3387"/>
          <a:stretch/>
        </p:blipFill>
        <p:spPr>
          <a:xfrm>
            <a:off x="5140387" y="1369567"/>
            <a:ext cx="6573242" cy="4526761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86043" y="244387"/>
            <a:ext cx="3396447" cy="6369225"/>
            <a:chOff x="615048" y="907979"/>
            <a:chExt cx="3396447" cy="6369225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048" y="907979"/>
              <a:ext cx="3394113" cy="350449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5048" y="4412470"/>
              <a:ext cx="3396447" cy="2864734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>
          <a:xfrm>
            <a:off x="5909176" y="5624682"/>
            <a:ext cx="21106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PGT 145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96238" y="5659395"/>
            <a:ext cx="9803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17b</a:t>
            </a:r>
            <a:endParaRPr lang="en-US" sz="2800" b="1" dirty="0"/>
          </a:p>
        </p:txBody>
      </p:sp>
      <p:sp>
        <p:nvSpPr>
          <p:cNvPr id="11" name="Rectangle 10"/>
          <p:cNvSpPr/>
          <p:nvPr/>
        </p:nvSpPr>
        <p:spPr>
          <a:xfrm>
            <a:off x="10264274" y="5678153"/>
            <a:ext cx="211061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PGT121</a:t>
            </a:r>
            <a:endParaRPr lang="en-US" sz="28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/>
          <a:srcRect l="50225" t="15336" r="3157" b="3443"/>
          <a:stretch/>
        </p:blipFill>
        <p:spPr>
          <a:xfrm>
            <a:off x="6714777" y="459890"/>
            <a:ext cx="672546" cy="139382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50225" t="15336" r="3157" b="3443"/>
          <a:stretch/>
        </p:blipFill>
        <p:spPr>
          <a:xfrm>
            <a:off x="8970228" y="459890"/>
            <a:ext cx="672546" cy="139382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50225" t="15336" r="3157" b="3443"/>
          <a:stretch/>
        </p:blipFill>
        <p:spPr>
          <a:xfrm>
            <a:off x="10889406" y="459890"/>
            <a:ext cx="672546" cy="139382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25221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680" y="1690688"/>
            <a:ext cx="5740400" cy="4351338"/>
          </a:xfrm>
        </p:spPr>
        <p:txBody>
          <a:bodyPr/>
          <a:lstStyle/>
          <a:p>
            <a:r>
              <a:rPr lang="en-US" dirty="0" smtClean="0"/>
              <a:t>N160 glycan slightly increases </a:t>
            </a:r>
            <a:r>
              <a:rPr lang="en-US" dirty="0" err="1" smtClean="0"/>
              <a:t>Env</a:t>
            </a:r>
            <a:r>
              <a:rPr lang="en-US" dirty="0" smtClean="0"/>
              <a:t> thermal stability</a:t>
            </a:r>
            <a:r>
              <a:rPr lang="en-US" dirty="0"/>
              <a:t> </a:t>
            </a:r>
            <a:r>
              <a:rPr lang="en-US" dirty="0" smtClean="0"/>
              <a:t>(Tm)</a:t>
            </a:r>
          </a:p>
          <a:p>
            <a:pPr lvl="1"/>
            <a:r>
              <a:rPr lang="en-US" dirty="0" smtClean="0"/>
              <a:t>However, reduced </a:t>
            </a:r>
            <a:r>
              <a:rPr lang="en-US" dirty="0"/>
              <a:t>protein </a:t>
            </a:r>
            <a:r>
              <a:rPr lang="en-US" dirty="0" smtClean="0"/>
              <a:t>expression</a:t>
            </a:r>
          </a:p>
          <a:p>
            <a:endParaRPr lang="en-US" dirty="0"/>
          </a:p>
          <a:p>
            <a:r>
              <a:rPr lang="en-US" dirty="0"/>
              <a:t>N160 </a:t>
            </a:r>
            <a:r>
              <a:rPr lang="en-US" dirty="0" smtClean="0"/>
              <a:t>glycan is necessary for V1/V2 epitope-binding </a:t>
            </a:r>
            <a:r>
              <a:rPr lang="en-US" dirty="0" err="1" smtClean="0"/>
              <a:t>nAbs</a:t>
            </a:r>
            <a:r>
              <a:rPr lang="en-US" dirty="0" smtClean="0"/>
              <a:t> 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630" y="173038"/>
            <a:ext cx="3733419" cy="3035300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7630" y="3393373"/>
            <a:ext cx="3733419" cy="314553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Rectangle 6"/>
          <p:cNvSpPr/>
          <p:nvPr/>
        </p:nvSpPr>
        <p:spPr>
          <a:xfrm>
            <a:off x="7033934" y="6545540"/>
            <a:ext cx="211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Guttman</a:t>
            </a:r>
            <a:r>
              <a:rPr lang="en-US" dirty="0" smtClean="0"/>
              <a:t> et al.,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671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875" y="312036"/>
            <a:ext cx="7657214" cy="1325563"/>
          </a:xfrm>
        </p:spPr>
        <p:txBody>
          <a:bodyPr/>
          <a:lstStyle/>
          <a:p>
            <a:r>
              <a:rPr lang="en-US" dirty="0" smtClean="0"/>
              <a:t>N160 glycan is found at V1/V2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356" y="1704701"/>
            <a:ext cx="8088207" cy="181858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V1/V2 is most variable region – escapes immune recognition</a:t>
            </a:r>
          </a:p>
          <a:p>
            <a:r>
              <a:rPr lang="en-US" dirty="0"/>
              <a:t>K160N (6% prevalence) increases viral infectivity 4-times!</a:t>
            </a:r>
          </a:p>
          <a:p>
            <a:r>
              <a:rPr lang="en-US" dirty="0" smtClean="0"/>
              <a:t>N160 is targeted by PG9-like antibodies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459416" y="244387"/>
            <a:ext cx="3396447" cy="6369225"/>
            <a:chOff x="615048" y="907979"/>
            <a:chExt cx="3396447" cy="6369225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048" y="907979"/>
              <a:ext cx="3394113" cy="350449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048" y="4412470"/>
              <a:ext cx="3396447" cy="2864734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3759" y="3748878"/>
            <a:ext cx="1879730" cy="223601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943" y="3748878"/>
            <a:ext cx="1944140" cy="271890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grpSp>
        <p:nvGrpSpPr>
          <p:cNvPr id="13" name="Group 12"/>
          <p:cNvGrpSpPr/>
          <p:nvPr/>
        </p:nvGrpSpPr>
        <p:grpSpPr>
          <a:xfrm>
            <a:off x="368875" y="3523288"/>
            <a:ext cx="7631997" cy="3260502"/>
            <a:chOff x="325356" y="3590391"/>
            <a:chExt cx="7631997" cy="326050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5356" y="3590391"/>
              <a:ext cx="7631997" cy="3034108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325356" y="6481561"/>
              <a:ext cx="21278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McLellan et al., 2012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0993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0167" y="2348615"/>
            <a:ext cx="7517033" cy="2223385"/>
          </a:xfrm>
          <a:ln>
            <a:solidFill>
              <a:srgbClr val="C00000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How important is N160 glycan for trimer stability and  neutralizing antibody binding?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457082" y="245887"/>
            <a:ext cx="3396447" cy="6369225"/>
            <a:chOff x="615048" y="907979"/>
            <a:chExt cx="3396447" cy="6369225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048" y="907979"/>
              <a:ext cx="3394113" cy="350449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048" y="4412470"/>
              <a:ext cx="3396447" cy="28647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889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Problem: no KNH1144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018" y="1815379"/>
            <a:ext cx="4832189" cy="4361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207" y="1815379"/>
            <a:ext cx="5021528" cy="43615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22425" y="5712659"/>
            <a:ext cx="123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BG505 </a:t>
            </a:r>
            <a:r>
              <a:rPr lang="en-US" b="1" dirty="0" err="1" smtClean="0"/>
              <a:t>Xtal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8937041" y="5712659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KNH1144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9819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832" y="64780"/>
            <a:ext cx="10515600" cy="1325563"/>
          </a:xfrm>
        </p:spPr>
        <p:txBody>
          <a:bodyPr/>
          <a:lstStyle/>
          <a:p>
            <a:r>
              <a:rPr lang="en-US" dirty="0"/>
              <a:t>Homology Modeling with </a:t>
            </a:r>
            <a:r>
              <a:rPr lang="en-US" dirty="0" err="1" smtClean="0"/>
              <a:t>Modeller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498" y="2187574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960" y="1100866"/>
            <a:ext cx="5359138" cy="54380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93" y="1106696"/>
            <a:ext cx="5343767" cy="54322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48825" y="5773069"/>
            <a:ext cx="123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BG505 </a:t>
            </a:r>
            <a:r>
              <a:rPr lang="en-US" b="1" dirty="0" err="1" smtClean="0"/>
              <a:t>Xtal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8963441" y="5773069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KNH1144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525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602" y="0"/>
            <a:ext cx="8152998" cy="1325563"/>
          </a:xfrm>
        </p:spPr>
        <p:txBody>
          <a:bodyPr/>
          <a:lstStyle/>
          <a:p>
            <a:r>
              <a:rPr lang="en-US" dirty="0" smtClean="0"/>
              <a:t>Models for WT and MT KNH1144 </a:t>
            </a:r>
            <a:r>
              <a:rPr lang="en-US" dirty="0" err="1" smtClean="0"/>
              <a:t>Env</a:t>
            </a:r>
            <a:r>
              <a:rPr lang="en-US" dirty="0" smtClean="0"/>
              <a:t>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2412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7054850"/>
            <a:ext cx="2743200" cy="365125"/>
          </a:xfrm>
        </p:spPr>
        <p:txBody>
          <a:bodyPr/>
          <a:lstStyle/>
          <a:p>
            <a:fld id="{462A7538-0947-409F-BCD2-C8C59BE7E0E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02" y="1177220"/>
            <a:ext cx="5547730" cy="55397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6659"/>
            <a:ext cx="5322590" cy="55403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988919" y="6067227"/>
            <a:ext cx="2748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w/ N160 glycosylation site 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7926298" y="6070720"/>
            <a:ext cx="3070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w/out N160 glycosylation site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8213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818" y="261858"/>
            <a:ext cx="10515600" cy="79648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Removing N160 glycan exposes trimer apex w/ conserved residues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383" y="1962150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38783" y="6492875"/>
            <a:ext cx="2743200" cy="365125"/>
          </a:xfrm>
        </p:spPr>
        <p:txBody>
          <a:bodyPr/>
          <a:lstStyle/>
          <a:p>
            <a:fld id="{462A7538-0947-409F-BCD2-C8C59BE7E0ED}" type="slidenum">
              <a:rPr lang="en-US" smtClean="0"/>
              <a:t>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97018" y="1164431"/>
            <a:ext cx="11197964" cy="5581711"/>
            <a:chOff x="-431578" y="-940292"/>
            <a:chExt cx="11197964" cy="55817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5049" y="-940292"/>
              <a:ext cx="5731337" cy="55817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31578" y="-939137"/>
              <a:ext cx="5779625" cy="5580556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3602183" y="6079093"/>
            <a:ext cx="1814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w/ N160 GLYCAN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8727316" y="6079093"/>
            <a:ext cx="2136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w/out N160 GLYCAN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8932" y="857331"/>
            <a:ext cx="1513393" cy="1800246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64871" y="2429619"/>
            <a:ext cx="1944140" cy="271890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7923" y="172958"/>
            <a:ext cx="1009018" cy="67837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50225" t="15336" r="3157" b="3443"/>
          <a:stretch/>
        </p:blipFill>
        <p:spPr>
          <a:xfrm>
            <a:off x="4849695" y="1529496"/>
            <a:ext cx="672546" cy="139382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3658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KNH1144 </a:t>
            </a:r>
            <a:r>
              <a:rPr lang="en-US" dirty="0" err="1" smtClean="0">
                <a:solidFill>
                  <a:srgbClr val="C00000"/>
                </a:solidFill>
              </a:rPr>
              <a:t>Env</a:t>
            </a:r>
            <a:r>
              <a:rPr lang="en-US" dirty="0" smtClean="0">
                <a:solidFill>
                  <a:srgbClr val="C00000"/>
                </a:solidFill>
              </a:rPr>
              <a:t> Expression and Purification</a:t>
            </a:r>
          </a:p>
          <a:p>
            <a:r>
              <a:rPr lang="en-US" dirty="0" smtClean="0"/>
              <a:t>Biophysical characterization:</a:t>
            </a:r>
          </a:p>
          <a:p>
            <a:pPr lvl="1"/>
            <a:r>
              <a:rPr lang="en-US" dirty="0" smtClean="0"/>
              <a:t>Dynamic Light Scattering (DLS)</a:t>
            </a:r>
          </a:p>
          <a:p>
            <a:pPr lvl="1"/>
            <a:r>
              <a:rPr lang="en-US" dirty="0" smtClean="0"/>
              <a:t>Thermal stability</a:t>
            </a:r>
          </a:p>
          <a:p>
            <a:pPr lvl="1"/>
            <a:r>
              <a:rPr lang="en-US" dirty="0" smtClean="0"/>
              <a:t>Negative Stain Electron microscopy (EM)</a:t>
            </a:r>
          </a:p>
          <a:p>
            <a:pPr lvl="1"/>
            <a:r>
              <a:rPr lang="en-US" dirty="0" smtClean="0"/>
              <a:t>Small Angle X-ray Scattering (SAXS)</a:t>
            </a:r>
          </a:p>
          <a:p>
            <a:r>
              <a:rPr lang="en-US" dirty="0" smtClean="0"/>
              <a:t>Antigenicity characterization</a:t>
            </a:r>
          </a:p>
          <a:p>
            <a:pPr lvl="1"/>
            <a:r>
              <a:rPr lang="en-US" dirty="0" smtClean="0"/>
              <a:t>Bio-Layer Interferometry (BLI)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A7538-0947-409F-BCD2-C8C59BE7E0ED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800" y="1452663"/>
            <a:ext cx="4327244" cy="4178199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97085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20758</TotalTime>
  <Words>1860</Words>
  <Application>Microsoft Office PowerPoint</Application>
  <PresentationFormat>Widescreen</PresentationFormat>
  <Paragraphs>299</Paragraphs>
  <Slides>28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Garamond</vt:lpstr>
      <vt:lpstr>Geneva</vt:lpstr>
      <vt:lpstr>Verdana</vt:lpstr>
      <vt:lpstr>Office Theme</vt:lpstr>
      <vt:lpstr>PowerPoint Presentation</vt:lpstr>
      <vt:lpstr>HIV Env glycoprotein – vaccine design target</vt:lpstr>
      <vt:lpstr>N160 glycan is found at V1/V2 interface</vt:lpstr>
      <vt:lpstr>How important is N160 glycan for trimer stability and  neutralizing antibody binding?</vt:lpstr>
      <vt:lpstr>Problem: no KNH1144 structure</vt:lpstr>
      <vt:lpstr>Homology Modeling with Modeller</vt:lpstr>
      <vt:lpstr>Models for WT and MT KNH1144 Env structures</vt:lpstr>
      <vt:lpstr>Removing N160 glycan exposes trimer apex w/ conserved residues</vt:lpstr>
      <vt:lpstr>Outline</vt:lpstr>
      <vt:lpstr>PowerPoint Presentation</vt:lpstr>
      <vt:lpstr>One-step purification is not enough</vt:lpstr>
      <vt:lpstr>New epitope-independent purification method</vt:lpstr>
      <vt:lpstr>Native-PAGE:  Four step purification produces 95% pure trimer </vt:lpstr>
      <vt:lpstr>Purification method works for other isolates too!</vt:lpstr>
      <vt:lpstr>Outline</vt:lpstr>
      <vt:lpstr>Negative stain EM</vt:lpstr>
      <vt:lpstr>Dynamic Light Scattering</vt:lpstr>
      <vt:lpstr>DLS: removing N160 glycan reduces protein stability</vt:lpstr>
      <vt:lpstr>SAXS</vt:lpstr>
      <vt:lpstr>SAXS: Scattering intensity curves</vt:lpstr>
      <vt:lpstr>Guiner Plot: Env w/ Glycan is bigger</vt:lpstr>
      <vt:lpstr>Pair-Distribution Function P(r)</vt:lpstr>
      <vt:lpstr>Outline</vt:lpstr>
      <vt:lpstr>Bio-Layer Interferometry (BLI) for antigenicity screening</vt:lpstr>
      <vt:lpstr>Monitoring the Interference Pattern vs. Time  Provides Kinetic Data on Molecular Interactions</vt:lpstr>
      <vt:lpstr>BLI: N160 Glycan is essential for V1/V2 epitope recognition by NAbs PGT145, PG16 and PG9</vt:lpstr>
      <vt:lpstr>PowerPoint Presentation</vt:lpstr>
      <vt:lpstr>Conclusions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Modestas</dc:creator>
  <cp:lastModifiedBy>Modestas</cp:lastModifiedBy>
  <cp:revision>202</cp:revision>
  <cp:lastPrinted>2016-03-06T00:18:26Z</cp:lastPrinted>
  <dcterms:created xsi:type="dcterms:W3CDTF">2016-03-01T04:50:36Z</dcterms:created>
  <dcterms:modified xsi:type="dcterms:W3CDTF">2016-11-04T08:59:41Z</dcterms:modified>
</cp:coreProperties>
</file>